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62" r:id="rId5"/>
    <p:sldId id="263" r:id="rId6"/>
    <p:sldId id="258" r:id="rId7"/>
    <p:sldId id="260" r:id="rId8"/>
    <p:sldId id="261"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6" y="510"/>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8/13/2020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8/13/2020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8/13/2020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8/13/2020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lcorn.edu/uploaded/files/finadmin/hr/Implementation_and_Enforcement_Face_Covering-08032020.pdf" TargetMode="External"/><Relationship Id="rId2" Type="http://schemas.openxmlformats.org/officeDocument/2006/relationships/hyperlink" Target="https://www.alcorn.edu/uploaded/files/finadmin/hr/Face_Mask_Policy-08032020.pdf" TargetMode="Externa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hyperlink" Target="https://www.alcorn.edu/uploaded/files/finadmin/POLICIES/HUMAN_RESOURCES/Infectious_Disease.pd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dol.gov/agencies/whd/pandemic/ffcra-employee-paid-leave" TargetMode="External"/><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coronavirus" TargetMode="External"/><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hyperlink" Target="https://msdh.ms.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humana.eapwl.co/" TargetMode="Externa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hyperlink" Target="http://www.alcorn.edu/offices/finance-and-administration/human-resources/employment-administration"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mailto:hrm@alcorn.edu" TargetMode="External"/><Relationship Id="rId2" Type="http://schemas.openxmlformats.org/officeDocument/2006/relationships/hyperlink" Target="https://www.alcorn.edu/offices/finance-and-administration/human-resources"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Resources Management-Updates (Fall 2020)</a:t>
            </a:r>
            <a:endParaRPr lang="en-US" dirty="0"/>
          </a:p>
        </p:txBody>
      </p:sp>
      <p:sp>
        <p:nvSpPr>
          <p:cNvPr id="3" name="Subtitle 2"/>
          <p:cNvSpPr>
            <a:spLocks noGrp="1"/>
          </p:cNvSpPr>
          <p:nvPr>
            <p:ph type="subTitle" idx="1"/>
          </p:nvPr>
        </p:nvSpPr>
        <p:spPr/>
        <p:txBody>
          <a:bodyPr/>
          <a:lstStyle/>
          <a:p>
            <a:endParaRPr lang="en-US" dirty="0" smtClean="0"/>
          </a:p>
          <a:p>
            <a:r>
              <a:rPr lang="en-US" dirty="0" smtClean="0"/>
              <a:t>The office of human resources management</a:t>
            </a:r>
            <a:endParaRPr lang="en-US" dirty="0"/>
          </a:p>
        </p:txBody>
      </p:sp>
    </p:spTree>
    <p:extLst>
      <p:ext uri="{BB962C8B-B14F-4D97-AF65-F5344CB8AC3E}">
        <p14:creationId xmlns:p14="http://schemas.microsoft.com/office/powerpoint/2010/main" val="2791965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Our Staff is Here to Assist You:</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39" y="1244600"/>
            <a:ext cx="3208176" cy="23749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824" y="3903707"/>
            <a:ext cx="2465138" cy="206683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639" y="2228400"/>
            <a:ext cx="2233770" cy="242006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8457" y="1184553"/>
            <a:ext cx="2755900" cy="247553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8982" y="3619500"/>
            <a:ext cx="2331852" cy="2635250"/>
          </a:xfrm>
          <a:prstGeom prst="rect">
            <a:avLst/>
          </a:prstGeom>
        </p:spPr>
      </p:pic>
      <p:sp>
        <p:nvSpPr>
          <p:cNvPr id="12" name="TextBox 11"/>
          <p:cNvSpPr txBox="1"/>
          <p:nvPr/>
        </p:nvSpPr>
        <p:spPr>
          <a:xfrm>
            <a:off x="3063757" y="1385714"/>
            <a:ext cx="2746411" cy="646331"/>
          </a:xfrm>
          <a:prstGeom prst="rect">
            <a:avLst/>
          </a:prstGeom>
          <a:noFill/>
        </p:spPr>
        <p:txBody>
          <a:bodyPr wrap="square" rtlCol="0">
            <a:spAutoFit/>
          </a:bodyPr>
          <a:lstStyle/>
          <a:p>
            <a:r>
              <a:rPr lang="en-US" dirty="0" smtClean="0"/>
              <a:t>Dwantra Anderson, Asst. Director of HRM</a:t>
            </a:r>
            <a:endParaRPr lang="en-US" dirty="0"/>
          </a:p>
        </p:txBody>
      </p:sp>
      <p:sp>
        <p:nvSpPr>
          <p:cNvPr id="13" name="TextBox 12"/>
          <p:cNvSpPr txBox="1"/>
          <p:nvPr/>
        </p:nvSpPr>
        <p:spPr>
          <a:xfrm>
            <a:off x="7229643" y="1154910"/>
            <a:ext cx="1905000" cy="923330"/>
          </a:xfrm>
          <a:prstGeom prst="rect">
            <a:avLst/>
          </a:prstGeom>
          <a:noFill/>
        </p:spPr>
        <p:txBody>
          <a:bodyPr wrap="square" rtlCol="0">
            <a:spAutoFit/>
          </a:bodyPr>
          <a:lstStyle/>
          <a:p>
            <a:r>
              <a:rPr lang="en-US" dirty="0" smtClean="0"/>
              <a:t>Tarsha McCroy,</a:t>
            </a:r>
          </a:p>
          <a:p>
            <a:r>
              <a:rPr lang="en-US" dirty="0" smtClean="0"/>
              <a:t>Employment Manager</a:t>
            </a:r>
            <a:endParaRPr lang="en-US" dirty="0"/>
          </a:p>
        </p:txBody>
      </p:sp>
      <p:sp>
        <p:nvSpPr>
          <p:cNvPr id="14" name="TextBox 13"/>
          <p:cNvSpPr txBox="1"/>
          <p:nvPr/>
        </p:nvSpPr>
        <p:spPr>
          <a:xfrm>
            <a:off x="5111296" y="4613959"/>
            <a:ext cx="2374900" cy="646331"/>
          </a:xfrm>
          <a:prstGeom prst="rect">
            <a:avLst/>
          </a:prstGeom>
          <a:noFill/>
        </p:spPr>
        <p:txBody>
          <a:bodyPr wrap="square" rtlCol="0">
            <a:spAutoFit/>
          </a:bodyPr>
          <a:lstStyle/>
          <a:p>
            <a:r>
              <a:rPr lang="en-US" dirty="0" smtClean="0"/>
              <a:t>Michelle Lowe, Admin. Assistant</a:t>
            </a:r>
            <a:endParaRPr lang="en-US" dirty="0"/>
          </a:p>
        </p:txBody>
      </p:sp>
      <p:sp>
        <p:nvSpPr>
          <p:cNvPr id="15" name="TextBox 14"/>
          <p:cNvSpPr txBox="1"/>
          <p:nvPr/>
        </p:nvSpPr>
        <p:spPr>
          <a:xfrm>
            <a:off x="128301" y="5331417"/>
            <a:ext cx="2006600" cy="923330"/>
          </a:xfrm>
          <a:prstGeom prst="rect">
            <a:avLst/>
          </a:prstGeom>
          <a:noFill/>
        </p:spPr>
        <p:txBody>
          <a:bodyPr wrap="square" rtlCol="0">
            <a:spAutoFit/>
          </a:bodyPr>
          <a:lstStyle/>
          <a:p>
            <a:r>
              <a:rPr lang="en-US" dirty="0" smtClean="0"/>
              <a:t>Latasha Goods, Benefits Specialist</a:t>
            </a:r>
            <a:endParaRPr lang="en-US" dirty="0"/>
          </a:p>
        </p:txBody>
      </p:sp>
      <p:sp>
        <p:nvSpPr>
          <p:cNvPr id="17" name="TextBox 16"/>
          <p:cNvSpPr txBox="1"/>
          <p:nvPr/>
        </p:nvSpPr>
        <p:spPr>
          <a:xfrm>
            <a:off x="10021043" y="5608416"/>
            <a:ext cx="2324100" cy="646331"/>
          </a:xfrm>
          <a:prstGeom prst="rect">
            <a:avLst/>
          </a:prstGeom>
          <a:noFill/>
        </p:spPr>
        <p:txBody>
          <a:bodyPr wrap="square" rtlCol="0">
            <a:spAutoFit/>
          </a:bodyPr>
          <a:lstStyle/>
          <a:p>
            <a:r>
              <a:rPr lang="en-US" dirty="0" smtClean="0"/>
              <a:t>Ethel Daniels, EEO/AA Manager</a:t>
            </a:r>
            <a:endParaRPr lang="en-US" dirty="0"/>
          </a:p>
        </p:txBody>
      </p:sp>
    </p:spTree>
    <p:extLst>
      <p:ext uri="{BB962C8B-B14F-4D97-AF65-F5344CB8AC3E}">
        <p14:creationId xmlns:p14="http://schemas.microsoft.com/office/powerpoint/2010/main" val="1766684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2719"/>
            <a:ext cx="10248900" cy="6405281"/>
          </a:xfrm>
          <a:prstGeom prst="rect">
            <a:avLst/>
          </a:prstGeom>
        </p:spPr>
      </p:pic>
      <p:sp>
        <p:nvSpPr>
          <p:cNvPr id="2" name="Title 1"/>
          <p:cNvSpPr>
            <a:spLocks noGrp="1"/>
          </p:cNvSpPr>
          <p:nvPr>
            <p:ph type="title"/>
          </p:nvPr>
        </p:nvSpPr>
        <p:spPr>
          <a:xfrm>
            <a:off x="914400" y="452718"/>
            <a:ext cx="10248900" cy="1400530"/>
          </a:xfrm>
        </p:spPr>
        <p:txBody>
          <a:bodyPr/>
          <a:lstStyle/>
          <a:p>
            <a:pPr algn="ctr"/>
            <a:r>
              <a:rPr lang="en-US" sz="4800" b="1" i="1" dirty="0" smtClean="0">
                <a:solidFill>
                  <a:srgbClr val="FFC000"/>
                </a:solidFill>
              </a:rPr>
              <a:t>ALWAYS ALCORN !!</a:t>
            </a:r>
            <a:endParaRPr lang="en-US" sz="4800" b="1" i="1" dirty="0">
              <a:solidFill>
                <a:srgbClr val="FFC000"/>
              </a:solidFill>
            </a:endParaRPr>
          </a:p>
        </p:txBody>
      </p:sp>
    </p:spTree>
    <p:extLst>
      <p:ext uri="{BB962C8B-B14F-4D97-AF65-F5344CB8AC3E}">
        <p14:creationId xmlns:p14="http://schemas.microsoft.com/office/powerpoint/2010/main" val="110716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875" y="152400"/>
            <a:ext cx="2015326" cy="2914707"/>
          </a:xfrm>
          <a:prstGeom prst="rect">
            <a:avLst/>
          </a:prstGeom>
        </p:spPr>
      </p:pic>
      <p:sp>
        <p:nvSpPr>
          <p:cNvPr id="2" name="Title 1"/>
          <p:cNvSpPr>
            <a:spLocks noGrp="1"/>
          </p:cNvSpPr>
          <p:nvPr>
            <p:ph type="title"/>
          </p:nvPr>
        </p:nvSpPr>
        <p:spPr>
          <a:xfrm>
            <a:off x="3225800" y="465418"/>
            <a:ext cx="8432800" cy="1400530"/>
          </a:xfrm>
        </p:spPr>
        <p:txBody>
          <a:bodyPr/>
          <a:lstStyle/>
          <a:p>
            <a:r>
              <a:rPr lang="en-US" sz="2800" dirty="0" smtClean="0"/>
              <a:t>Chief Human Resources Management Officer</a:t>
            </a:r>
            <a:br>
              <a:rPr lang="en-US" sz="2800" dirty="0" smtClean="0"/>
            </a:br>
            <a:r>
              <a:rPr lang="en-US" sz="2800" dirty="0"/>
              <a:t/>
            </a:r>
            <a:br>
              <a:rPr lang="en-US" sz="2800" dirty="0"/>
            </a:br>
            <a:r>
              <a:rPr lang="en-US" sz="2800" dirty="0" smtClean="0"/>
              <a:t>                    Dr. Wanda C. Fleming</a:t>
            </a:r>
            <a:endParaRPr lang="en-US" sz="2800" dirty="0"/>
          </a:p>
        </p:txBody>
      </p:sp>
      <p:sp>
        <p:nvSpPr>
          <p:cNvPr id="3" name="Content Placeholder 2"/>
          <p:cNvSpPr>
            <a:spLocks noGrp="1"/>
          </p:cNvSpPr>
          <p:nvPr>
            <p:ph idx="1"/>
          </p:nvPr>
        </p:nvSpPr>
        <p:spPr>
          <a:xfrm>
            <a:off x="177800" y="2667000"/>
            <a:ext cx="11861800" cy="3581399"/>
          </a:xfrm>
        </p:spPr>
        <p:txBody>
          <a:bodyPr/>
          <a:lstStyle/>
          <a:p>
            <a:r>
              <a:rPr lang="en-US" dirty="0"/>
              <a:t>The Office </a:t>
            </a:r>
            <a:r>
              <a:rPr lang="en-US" dirty="0">
                <a:solidFill>
                  <a:schemeClr val="bg1"/>
                </a:solidFill>
              </a:rPr>
              <a:t>of Human </a:t>
            </a:r>
            <a:r>
              <a:rPr lang="en-US" dirty="0"/>
              <a:t>Resources Management is sensitive to the well-being and safety of everyone in our campus community. Due to recent COVID-19 events, the University has implemented </a:t>
            </a:r>
            <a:r>
              <a:rPr lang="en-US" dirty="0" smtClean="0"/>
              <a:t>new policy.  Our office also has the addition of the Employee Assistance Plan(EAP) and the Equal Employment Opportunity/Affirmative Action Manager (EEO/AA) to further assist employees for Fall 2020.</a:t>
            </a:r>
          </a:p>
          <a:p>
            <a:endParaRPr lang="en-US" dirty="0"/>
          </a:p>
          <a:p>
            <a:r>
              <a:rPr lang="en-US" dirty="0"/>
              <a:t>HRM is a full-service office providing a wide range of human resources and personnel-related services to the University. Our office is staffed by individuals with expertise in essential HR areas, including Employment Administration, Benefits Administration, Employee and Labor Relations, and Compensation Administration. </a:t>
            </a:r>
          </a:p>
        </p:txBody>
      </p:sp>
    </p:spTree>
    <p:extLst>
      <p:ext uri="{BB962C8B-B14F-4D97-AF65-F5344CB8AC3E}">
        <p14:creationId xmlns:p14="http://schemas.microsoft.com/office/powerpoint/2010/main" val="514753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1" y="452718"/>
            <a:ext cx="9755189" cy="855383"/>
          </a:xfrm>
        </p:spPr>
        <p:txBody>
          <a:bodyPr/>
          <a:lstStyle/>
          <a:p>
            <a:r>
              <a:rPr lang="en-US" sz="5400" dirty="0" smtClean="0"/>
              <a:t>COVID-19 Face Mask Policy</a:t>
            </a:r>
            <a:endParaRPr lang="en-US" sz="5400" dirty="0"/>
          </a:p>
        </p:txBody>
      </p:sp>
      <p:sp>
        <p:nvSpPr>
          <p:cNvPr id="5" name="Content Placeholder 4"/>
          <p:cNvSpPr>
            <a:spLocks noGrp="1"/>
          </p:cNvSpPr>
          <p:nvPr>
            <p:ph sz="half" idx="1"/>
          </p:nvPr>
        </p:nvSpPr>
        <p:spPr>
          <a:xfrm>
            <a:off x="646112" y="1308101"/>
            <a:ext cx="4853540" cy="4948238"/>
          </a:xfrm>
        </p:spPr>
        <p:txBody>
          <a:bodyPr>
            <a:normAutofit fontScale="85000" lnSpcReduction="20000"/>
          </a:bodyPr>
          <a:lstStyle/>
          <a:p>
            <a:r>
              <a:rPr lang="en-US" dirty="0"/>
              <a:t>Alcorn State University requires all students, staff, faculty and visitors to wear a face covering that covers the mouth and nose while anywhere on ASU property (including the Natchez campus and Vicksburg facility). This includes when inside buildings (classrooms, public restrooms, meeting rooms, libraries, Dining Hall, offices and office spaces where two or more gather and six-foot physical distancing cannot be achieved), outdoors and on ASU transportation. Face coverings are also required outdoors when six-foot physical distancing cannot be achieved.</a:t>
            </a:r>
          </a:p>
          <a:p>
            <a:r>
              <a:rPr lang="en-US" dirty="0"/>
              <a:t>Policies can be found at:</a:t>
            </a:r>
          </a:p>
          <a:p>
            <a:r>
              <a:rPr lang="en-US" dirty="0">
                <a:solidFill>
                  <a:schemeClr val="accent1">
                    <a:lumMod val="60000"/>
                    <a:lumOff val="40000"/>
                  </a:schemeClr>
                </a:solidFill>
              </a:rPr>
              <a:t>Face Mask Policy: </a:t>
            </a:r>
            <a:r>
              <a:rPr lang="en-US" dirty="0">
                <a:hlinkClick r:id="rId2"/>
              </a:rPr>
              <a:t>https://</a:t>
            </a:r>
            <a:r>
              <a:rPr lang="en-US" dirty="0" smtClean="0">
                <a:hlinkClick r:id="rId2"/>
              </a:rPr>
              <a:t>www.alcorn.edu/uploaded/files/finadmin/hr/Face_Mask_Policy-08032020.pdf</a:t>
            </a:r>
            <a:endParaRPr lang="en-US" dirty="0" smtClean="0"/>
          </a:p>
          <a:p>
            <a:r>
              <a:rPr lang="en-US" dirty="0" smtClean="0">
                <a:solidFill>
                  <a:schemeClr val="accent1">
                    <a:lumMod val="60000"/>
                    <a:lumOff val="40000"/>
                  </a:schemeClr>
                </a:solidFill>
              </a:rPr>
              <a:t>Enforcement </a:t>
            </a:r>
            <a:r>
              <a:rPr lang="en-US" dirty="0">
                <a:solidFill>
                  <a:schemeClr val="accent1">
                    <a:lumMod val="60000"/>
                    <a:lumOff val="40000"/>
                  </a:schemeClr>
                </a:solidFill>
              </a:rPr>
              <a:t>of COVID-19 Face Covering Policy: </a:t>
            </a:r>
            <a:r>
              <a:rPr lang="en-US" dirty="0">
                <a:hlinkClick r:id="rId3"/>
              </a:rPr>
              <a:t>https://</a:t>
            </a:r>
            <a:r>
              <a:rPr lang="en-US" dirty="0" smtClean="0">
                <a:hlinkClick r:id="rId3"/>
              </a:rPr>
              <a:t>www.alcorn.edu/uploaded/files/finadmin/hr/Implementation_and_Enforcement_Face_Covering-08032020.pdf</a:t>
            </a:r>
            <a:endParaRPr lang="en-US" dirty="0" smtClean="0"/>
          </a:p>
        </p:txBody>
      </p:sp>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6000" y="1943100"/>
            <a:ext cx="5194299" cy="2916110"/>
          </a:xfrm>
        </p:spPr>
      </p:pic>
    </p:spTree>
    <p:extLst>
      <p:ext uri="{BB962C8B-B14F-4D97-AF65-F5344CB8AC3E}">
        <p14:creationId xmlns:p14="http://schemas.microsoft.com/office/powerpoint/2010/main" val="690163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Infectious Disease Control Policy</a:t>
            </a:r>
            <a:endParaRPr lang="en-US" dirty="0"/>
          </a:p>
        </p:txBody>
      </p:sp>
      <p:sp>
        <p:nvSpPr>
          <p:cNvPr id="3" name="Content Placeholder 2"/>
          <p:cNvSpPr>
            <a:spLocks noGrp="1"/>
          </p:cNvSpPr>
          <p:nvPr>
            <p:ph sz="half" idx="1"/>
          </p:nvPr>
        </p:nvSpPr>
        <p:spPr/>
        <p:txBody>
          <a:bodyPr/>
          <a:lstStyle/>
          <a:p>
            <a:r>
              <a:rPr lang="en-US" dirty="0" smtClean="0"/>
              <a:t>Alcorn State University will take proactive steps to protect the workplace in the event of an infectious disease outbreak. If you are sick, it may become necessary for Human Resources Management to request information from your health care provider.  We will confirm your need to be absent with relevance to the infection, and the appropriate time to return to work. Our policy is to treat all medical records with confidentiality.</a:t>
            </a:r>
            <a:endParaRPr lang="en-US" dirty="0"/>
          </a:p>
        </p:txBody>
      </p:sp>
      <p:sp>
        <p:nvSpPr>
          <p:cNvPr id="4" name="Content Placeholder 3"/>
          <p:cNvSpPr>
            <a:spLocks noGrp="1"/>
          </p:cNvSpPr>
          <p:nvPr>
            <p:ph sz="half" idx="2"/>
          </p:nvPr>
        </p:nvSpPr>
        <p:spPr/>
        <p:txBody>
          <a:bodyPr/>
          <a:lstStyle/>
          <a:p>
            <a:r>
              <a:rPr lang="en-US" dirty="0" smtClean="0"/>
              <a:t>The complete policy can be found at the following link:</a:t>
            </a:r>
          </a:p>
          <a:p>
            <a:pPr marL="0" indent="0">
              <a:buNone/>
            </a:pPr>
            <a:r>
              <a:rPr lang="en-US" sz="1600" dirty="0" smtClean="0">
                <a:solidFill>
                  <a:schemeClr val="accent1">
                    <a:lumMod val="60000"/>
                    <a:lumOff val="40000"/>
                  </a:schemeClr>
                </a:solidFill>
                <a:hlinkClick r:id="rId2"/>
              </a:rPr>
              <a:t>https</a:t>
            </a:r>
            <a:r>
              <a:rPr lang="en-US" sz="1600" dirty="0">
                <a:solidFill>
                  <a:schemeClr val="accent1">
                    <a:lumMod val="60000"/>
                    <a:lumOff val="40000"/>
                  </a:schemeClr>
                </a:solidFill>
                <a:hlinkClick r:id="rId2"/>
              </a:rPr>
              <a:t>://</a:t>
            </a:r>
            <a:r>
              <a:rPr lang="en-US" sz="1600" dirty="0" smtClean="0">
                <a:solidFill>
                  <a:schemeClr val="accent1">
                    <a:lumMod val="60000"/>
                    <a:lumOff val="40000"/>
                  </a:schemeClr>
                </a:solidFill>
                <a:hlinkClick r:id="rId2"/>
              </a:rPr>
              <a:t>www.alcorn.edu/uploaded/files/finadmin/POLICIES/HUMAN_RESOURCES/Infectious_Disease.pdf</a:t>
            </a:r>
            <a:endParaRPr lang="en-US" sz="1600" dirty="0" smtClean="0">
              <a:solidFill>
                <a:schemeClr val="accent1">
                  <a:lumMod val="60000"/>
                  <a:lumOff val="40000"/>
                </a:schemeClr>
              </a:solidFill>
            </a:endParaRPr>
          </a:p>
          <a:p>
            <a:pPr marL="0" indent="0">
              <a:buNone/>
            </a:pPr>
            <a:endParaRPr lang="en-US" sz="1600" dirty="0">
              <a:solidFill>
                <a:schemeClr val="accent1">
                  <a:lumMod val="60000"/>
                  <a:lumOff val="40000"/>
                </a:schemeClr>
              </a:solidFill>
            </a:endParaRPr>
          </a:p>
          <a:p>
            <a:pPr marL="0" indent="0">
              <a:buNone/>
            </a:pPr>
            <a:endParaRPr lang="en-US" sz="1600" dirty="0">
              <a:solidFill>
                <a:schemeClr val="accent1">
                  <a:lumMod val="60000"/>
                  <a:lumOff val="40000"/>
                </a:schemeClr>
              </a:solidFill>
            </a:endParaRPr>
          </a:p>
        </p:txBody>
      </p:sp>
    </p:spTree>
    <p:extLst>
      <p:ext uri="{BB962C8B-B14F-4D97-AF65-F5344CB8AC3E}">
        <p14:creationId xmlns:p14="http://schemas.microsoft.com/office/powerpoint/2010/main" val="107416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229" y="5707280"/>
            <a:ext cx="9309100" cy="896925"/>
          </a:xfrm>
        </p:spPr>
        <p:txBody>
          <a:bodyPr>
            <a:normAutofit/>
          </a:bodyPr>
          <a:lstStyle/>
          <a:p>
            <a:r>
              <a:rPr lang="en-US" b="1" dirty="0" smtClean="0"/>
              <a:t>Families First Coronavirus Response Act: Employee Paid Leave Rights (FFRCA or ACT)</a:t>
            </a:r>
            <a:endParaRPr lang="en-US" b="1" dirty="0"/>
          </a:p>
        </p:txBody>
      </p:sp>
      <p:pic>
        <p:nvPicPr>
          <p:cNvPr id="11" name="Picture Placeholder 10"/>
          <p:cNvPicPr>
            <a:picLocks noGrp="1" noChangeAspect="1"/>
          </p:cNvPicPr>
          <p:nvPr>
            <p:ph type="pic" idx="1"/>
          </p:nvPr>
        </p:nvPicPr>
        <p:blipFill>
          <a:blip r:embed="rId2">
            <a:extLst>
              <a:ext uri="{28A0092B-C50C-407E-A947-70E740481C1C}">
                <a14:useLocalDpi xmlns:a14="http://schemas.microsoft.com/office/drawing/2010/main" val="0"/>
              </a:ext>
            </a:extLst>
          </a:blip>
          <a:srcRect l="29474" r="29474"/>
          <a:stretch>
            <a:fillRect/>
          </a:stretch>
        </p:blipFill>
        <p:spPr>
          <a:xfrm>
            <a:off x="9854407" y="2431017"/>
            <a:ext cx="2070101" cy="4248150"/>
          </a:xfrm>
        </p:spPr>
      </p:pic>
      <p:sp>
        <p:nvSpPr>
          <p:cNvPr id="7" name="Text Placeholder 6"/>
          <p:cNvSpPr>
            <a:spLocks noGrp="1"/>
          </p:cNvSpPr>
          <p:nvPr>
            <p:ph type="body" sz="half" idx="2"/>
          </p:nvPr>
        </p:nvSpPr>
        <p:spPr>
          <a:xfrm>
            <a:off x="317922" y="5084013"/>
            <a:ext cx="8813378" cy="584200"/>
          </a:xfrm>
        </p:spPr>
        <p:txBody>
          <a:bodyPr>
            <a:normAutofit/>
          </a:bodyPr>
          <a:lstStyle/>
          <a:p>
            <a:r>
              <a:rPr lang="en-US" sz="1400" dirty="0" smtClean="0">
                <a:solidFill>
                  <a:schemeClr val="accent1">
                    <a:lumMod val="60000"/>
                    <a:lumOff val="40000"/>
                  </a:schemeClr>
                </a:solidFill>
              </a:rPr>
              <a:t>More </a:t>
            </a:r>
            <a:r>
              <a:rPr lang="en-US" sz="1400" dirty="0">
                <a:solidFill>
                  <a:schemeClr val="accent1">
                    <a:lumMod val="60000"/>
                    <a:lumOff val="40000"/>
                  </a:schemeClr>
                </a:solidFill>
              </a:rPr>
              <a:t>information : </a:t>
            </a:r>
            <a:r>
              <a:rPr lang="en-US" sz="1400" dirty="0">
                <a:solidFill>
                  <a:schemeClr val="accent1">
                    <a:lumMod val="60000"/>
                    <a:lumOff val="40000"/>
                  </a:schemeClr>
                </a:solidFill>
                <a:hlinkClick r:id="rId3"/>
              </a:rPr>
              <a:t>https://</a:t>
            </a:r>
            <a:r>
              <a:rPr lang="en-US" sz="1400" dirty="0" smtClean="0">
                <a:solidFill>
                  <a:schemeClr val="accent1">
                    <a:lumMod val="60000"/>
                    <a:lumOff val="40000"/>
                  </a:schemeClr>
                </a:solidFill>
                <a:hlinkClick r:id="rId3"/>
              </a:rPr>
              <a:t>www.dol.gov/agencies/whd/pandemic/ffcra-employee-paid-leave</a:t>
            </a:r>
            <a:endParaRPr lang="en-US" sz="1400" dirty="0">
              <a:solidFill>
                <a:schemeClr val="accent1">
                  <a:lumMod val="60000"/>
                  <a:lumOff val="40000"/>
                </a:schemeClr>
              </a:solidFill>
            </a:endParaRPr>
          </a:p>
        </p:txBody>
      </p:sp>
      <p:sp>
        <p:nvSpPr>
          <p:cNvPr id="10" name="TextBox 9"/>
          <p:cNvSpPr txBox="1"/>
          <p:nvPr/>
        </p:nvSpPr>
        <p:spPr>
          <a:xfrm>
            <a:off x="62707" y="-129707"/>
            <a:ext cx="9791700" cy="4832092"/>
          </a:xfrm>
          <a:prstGeom prst="rect">
            <a:avLst/>
          </a:prstGeom>
          <a:noFill/>
        </p:spPr>
        <p:txBody>
          <a:bodyPr wrap="square" rtlCol="0">
            <a:spAutoFit/>
          </a:bodyPr>
          <a:lstStyle/>
          <a:p>
            <a:r>
              <a:rPr lang="en-US" sz="2000" b="1" dirty="0"/>
              <a:t>Qualifying Reasons for Leave</a:t>
            </a:r>
            <a:r>
              <a:rPr lang="en-US" sz="2000" b="1" dirty="0" smtClean="0"/>
              <a:t>:</a:t>
            </a:r>
          </a:p>
          <a:p>
            <a:endParaRPr lang="en-US" dirty="0"/>
          </a:p>
          <a:p>
            <a:r>
              <a:rPr lang="en-US" dirty="0"/>
              <a:t>Under the FFCRA, an employee qualifies for paid sick time if the employee is unable to work (</a:t>
            </a:r>
            <a:r>
              <a:rPr lang="en-US" b="1" dirty="0"/>
              <a:t>or unable to telework</a:t>
            </a:r>
            <a:r>
              <a:rPr lang="en-US" dirty="0"/>
              <a:t>) due to a need for leave because the employee</a:t>
            </a:r>
            <a:r>
              <a:rPr lang="en-US" dirty="0" smtClean="0"/>
              <a:t>:</a:t>
            </a:r>
          </a:p>
          <a:p>
            <a:endParaRPr lang="en-US" dirty="0"/>
          </a:p>
          <a:p>
            <a:pPr marL="285750" indent="-285750">
              <a:buFont typeface="Arial" panose="020B0604020202020204" pitchFamily="34" charset="0"/>
              <a:buChar char="•"/>
            </a:pPr>
            <a:r>
              <a:rPr lang="en-US" dirty="0" smtClean="0"/>
              <a:t>is </a:t>
            </a:r>
            <a:r>
              <a:rPr lang="en-US" dirty="0"/>
              <a:t>subject to a Federal, State, or local quarantine or isolation order related to COVID-19;</a:t>
            </a:r>
          </a:p>
          <a:p>
            <a:pPr marL="285750" indent="-285750">
              <a:buFont typeface="Arial" panose="020B0604020202020204" pitchFamily="34" charset="0"/>
              <a:buChar char="•"/>
            </a:pPr>
            <a:r>
              <a:rPr lang="en-US" dirty="0"/>
              <a:t>has been advised by a health care provider to self-quarantine related to COVID-19;</a:t>
            </a:r>
          </a:p>
          <a:p>
            <a:pPr marL="285750" indent="-285750">
              <a:buFont typeface="Arial" panose="020B0604020202020204" pitchFamily="34" charset="0"/>
              <a:buChar char="•"/>
            </a:pPr>
            <a:r>
              <a:rPr lang="en-US" dirty="0"/>
              <a:t>is experiencing COVID-19 symptoms and is seeking a medical diagnosis;</a:t>
            </a:r>
          </a:p>
          <a:p>
            <a:pPr marL="285750" indent="-285750">
              <a:buFont typeface="Arial" panose="020B0604020202020204" pitchFamily="34" charset="0"/>
              <a:buChar char="•"/>
            </a:pPr>
            <a:r>
              <a:rPr lang="en-US" dirty="0"/>
              <a:t>is caring for an individual subject to an order described in (1) or self-quarantine as described in (2);</a:t>
            </a:r>
          </a:p>
          <a:p>
            <a:pPr marL="285750" indent="-285750">
              <a:buFont typeface="Arial" panose="020B0604020202020204" pitchFamily="34" charset="0"/>
              <a:buChar char="•"/>
            </a:pPr>
            <a:r>
              <a:rPr lang="en-US" dirty="0"/>
              <a:t>is caring for a child whose school or place of care is closed (or child care provider is unavailable) for reasons related to COVID-19; or</a:t>
            </a:r>
          </a:p>
          <a:p>
            <a:pPr marL="285750" indent="-285750">
              <a:buFont typeface="Arial" panose="020B0604020202020204" pitchFamily="34" charset="0"/>
              <a:buChar char="•"/>
            </a:pPr>
            <a:r>
              <a:rPr lang="en-US" dirty="0"/>
              <a:t>is experiencing any other substantially-similar condition specified by the Secretary of Health and Human Services, in consultation with the Secretaries of Labor and Treasury</a:t>
            </a:r>
            <a:r>
              <a:rPr lang="en-US" dirty="0" smtClean="0"/>
              <a:t>.</a:t>
            </a:r>
          </a:p>
          <a:p>
            <a:pPr marL="285750" indent="-285750">
              <a:buFont typeface="Arial" panose="020B0604020202020204" pitchFamily="34" charset="0"/>
              <a:buChar char="•"/>
            </a:pPr>
            <a:r>
              <a:rPr lang="en-US" b="1" dirty="0" smtClean="0">
                <a:solidFill>
                  <a:schemeClr val="accent1">
                    <a:lumMod val="60000"/>
                    <a:lumOff val="40000"/>
                  </a:schemeClr>
                </a:solidFill>
              </a:rPr>
              <a:t>EXPIRES : December 31, 2020</a:t>
            </a:r>
            <a:endParaRPr lang="en-US" b="1" dirty="0">
              <a:solidFill>
                <a:schemeClr val="accent1">
                  <a:lumMod val="60000"/>
                  <a:lumOff val="40000"/>
                </a:schemeClr>
              </a:solidFill>
            </a:endParaRPr>
          </a:p>
        </p:txBody>
      </p:sp>
    </p:spTree>
    <p:extLst>
      <p:ext uri="{BB962C8B-B14F-4D97-AF65-F5344CB8AC3E}">
        <p14:creationId xmlns:p14="http://schemas.microsoft.com/office/powerpoint/2010/main" val="273358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81" y="471132"/>
            <a:ext cx="9404723" cy="1400530"/>
          </a:xfrm>
        </p:spPr>
        <p:txBody>
          <a:bodyPr/>
          <a:lstStyle/>
          <a:p>
            <a:r>
              <a:rPr lang="en-US" dirty="0"/>
              <a:t>The challenge of COVID-19 requires us all to work together.</a:t>
            </a:r>
            <a:r>
              <a:rPr lang="en-US" dirty="0" smtClean="0"/>
              <a:t/>
            </a:r>
            <a:br>
              <a:rPr lang="en-US" dirty="0" smtClean="0"/>
            </a:br>
            <a:r>
              <a:rPr lang="en-US" dirty="0" smtClean="0"/>
              <a:t/>
            </a:r>
            <a:br>
              <a:rPr lang="en-US" dirty="0" smtClean="0"/>
            </a:br>
            <a:endParaRPr lang="en-US" sz="1800" dirty="0"/>
          </a:p>
        </p:txBody>
      </p:sp>
      <p:sp>
        <p:nvSpPr>
          <p:cNvPr id="6" name="Text Placeholder 5"/>
          <p:cNvSpPr>
            <a:spLocks noGrp="1"/>
          </p:cNvSpPr>
          <p:nvPr>
            <p:ph type="body" idx="1"/>
          </p:nvPr>
        </p:nvSpPr>
        <p:spPr/>
        <p:txBody>
          <a:bodyPr/>
          <a:lstStyle/>
          <a:p>
            <a:endParaRPr lang="en-US" dirty="0" smtClean="0"/>
          </a:p>
          <a:p>
            <a:endParaRPr lang="en-US" dirty="0"/>
          </a:p>
          <a:p>
            <a:endParaRPr lang="en-US" dirty="0"/>
          </a:p>
        </p:txBody>
      </p:sp>
      <p:pic>
        <p:nvPicPr>
          <p:cNvPr id="12" name="Picture 11"/>
          <p:cNvPicPr>
            <a:picLocks noChangeAspect="1"/>
          </p:cNvPicPr>
          <p:nvPr/>
        </p:nvPicPr>
        <p:blipFill>
          <a:blip r:embed="rId2"/>
          <a:stretch>
            <a:fillRect/>
          </a:stretch>
        </p:blipFill>
        <p:spPr>
          <a:xfrm>
            <a:off x="632947" y="2667000"/>
            <a:ext cx="2882900" cy="3589338"/>
          </a:xfrm>
          <a:prstGeom prst="rect">
            <a:avLst/>
          </a:prstGeom>
        </p:spPr>
      </p:pic>
      <p:sp>
        <p:nvSpPr>
          <p:cNvPr id="9" name="Text Placeholder 8"/>
          <p:cNvSpPr>
            <a:spLocks noGrp="1"/>
          </p:cNvSpPr>
          <p:nvPr>
            <p:ph type="body" sz="half" idx="15"/>
          </p:nvPr>
        </p:nvSpPr>
        <p:spPr>
          <a:xfrm>
            <a:off x="612681" y="2667000"/>
            <a:ext cx="2955625" cy="3589338"/>
          </a:xfrm>
        </p:spPr>
        <p:txBody>
          <a:bodyPr/>
          <a:lstStyle/>
          <a:p>
            <a:endParaRPr lang="en-US" dirty="0"/>
          </a:p>
        </p:txBody>
      </p:sp>
      <p:sp>
        <p:nvSpPr>
          <p:cNvPr id="7" name="Text Placeholder 6"/>
          <p:cNvSpPr>
            <a:spLocks noGrp="1"/>
          </p:cNvSpPr>
          <p:nvPr>
            <p:ph type="body" sz="quarter" idx="3"/>
          </p:nvPr>
        </p:nvSpPr>
        <p:spPr>
          <a:xfrm>
            <a:off x="4010659" y="1981200"/>
            <a:ext cx="3279141" cy="576262"/>
          </a:xfrm>
        </p:spPr>
        <p:txBody>
          <a:bodyPr/>
          <a:lstStyle/>
          <a:p>
            <a:r>
              <a:rPr lang="en-US" dirty="0" smtClean="0"/>
              <a:t>Self-Reporting Portal</a:t>
            </a:r>
            <a:endParaRPr lang="en-US" dirty="0"/>
          </a:p>
        </p:txBody>
      </p:sp>
      <p:sp>
        <p:nvSpPr>
          <p:cNvPr id="10" name="Text Placeholder 9"/>
          <p:cNvSpPr>
            <a:spLocks noGrp="1"/>
          </p:cNvSpPr>
          <p:nvPr>
            <p:ph type="body" sz="half" idx="16"/>
          </p:nvPr>
        </p:nvSpPr>
        <p:spPr>
          <a:xfrm>
            <a:off x="4222356" y="2667000"/>
            <a:ext cx="2946794" cy="3589338"/>
          </a:xfrm>
        </p:spPr>
        <p:txBody>
          <a:bodyPr/>
          <a:lstStyle/>
          <a:p>
            <a:r>
              <a:rPr lang="en-US" dirty="0"/>
              <a:t>Employees will be will be required to self-monitor their own health daily and contact Alcorn State Health Services/or their medical provider if they are symptomatic and/or exposed to COVID-19. Your information will be submitted to the Office of Human Resources and will remain </a:t>
            </a:r>
            <a:r>
              <a:rPr lang="en-US" dirty="0" smtClean="0"/>
              <a:t>confidential. Please use our portal:</a:t>
            </a:r>
          </a:p>
          <a:p>
            <a:r>
              <a:rPr lang="en-US" dirty="0">
                <a:solidFill>
                  <a:schemeClr val="accent1">
                    <a:lumMod val="60000"/>
                    <a:lumOff val="40000"/>
                  </a:schemeClr>
                </a:solidFill>
              </a:rPr>
              <a:t>https://www.alcorn.edu/discover-alcorn/coronavirus/self-reporting-portal</a:t>
            </a:r>
          </a:p>
        </p:txBody>
      </p:sp>
      <p:sp>
        <p:nvSpPr>
          <p:cNvPr id="8" name="Text Placeholder 7"/>
          <p:cNvSpPr>
            <a:spLocks noGrp="1"/>
          </p:cNvSpPr>
          <p:nvPr>
            <p:ph type="body" sz="quarter" idx="13"/>
          </p:nvPr>
        </p:nvSpPr>
        <p:spPr>
          <a:xfrm>
            <a:off x="7823200" y="1981200"/>
            <a:ext cx="2932113" cy="576262"/>
          </a:xfrm>
        </p:spPr>
        <p:txBody>
          <a:bodyPr/>
          <a:lstStyle/>
          <a:p>
            <a:r>
              <a:rPr lang="en-US" dirty="0" smtClean="0"/>
              <a:t>Follow Guidelines</a:t>
            </a:r>
            <a:endParaRPr lang="en-US" dirty="0"/>
          </a:p>
        </p:txBody>
      </p:sp>
      <p:sp>
        <p:nvSpPr>
          <p:cNvPr id="11" name="Text Placeholder 10"/>
          <p:cNvSpPr>
            <a:spLocks noGrp="1"/>
          </p:cNvSpPr>
          <p:nvPr>
            <p:ph type="body" sz="half" idx="17"/>
          </p:nvPr>
        </p:nvSpPr>
        <p:spPr>
          <a:xfrm>
            <a:off x="7823200" y="2667000"/>
            <a:ext cx="2932113" cy="3589338"/>
          </a:xfrm>
        </p:spPr>
        <p:txBody>
          <a:bodyPr/>
          <a:lstStyle/>
          <a:p>
            <a:r>
              <a:rPr lang="en-US" dirty="0"/>
              <a:t>Centers for Disease Control and Prevention (CDC</a:t>
            </a:r>
            <a:r>
              <a:rPr lang="en-US" dirty="0" smtClean="0"/>
              <a:t>):</a:t>
            </a:r>
          </a:p>
          <a:p>
            <a:r>
              <a:rPr lang="en-US" dirty="0">
                <a:solidFill>
                  <a:schemeClr val="accent1">
                    <a:lumMod val="60000"/>
                    <a:lumOff val="40000"/>
                  </a:schemeClr>
                </a:solidFill>
                <a:hlinkClick r:id="rId3"/>
              </a:rPr>
              <a:t>https://</a:t>
            </a:r>
            <a:r>
              <a:rPr lang="en-US" dirty="0" smtClean="0">
                <a:solidFill>
                  <a:schemeClr val="accent1">
                    <a:lumMod val="60000"/>
                    <a:lumOff val="40000"/>
                  </a:schemeClr>
                </a:solidFill>
                <a:hlinkClick r:id="rId3"/>
              </a:rPr>
              <a:t>www.cdc.gov/coronavirus</a:t>
            </a:r>
            <a:endParaRPr lang="en-US" dirty="0" smtClean="0">
              <a:solidFill>
                <a:schemeClr val="accent1">
                  <a:lumMod val="60000"/>
                  <a:lumOff val="40000"/>
                </a:schemeClr>
              </a:solidFill>
            </a:endParaRPr>
          </a:p>
          <a:p>
            <a:r>
              <a:rPr lang="en-US" dirty="0" smtClean="0">
                <a:solidFill>
                  <a:schemeClr val="accent1">
                    <a:lumMod val="60000"/>
                    <a:lumOff val="40000"/>
                  </a:schemeClr>
                </a:solidFill>
              </a:rPr>
              <a:t>1-800-232-4636</a:t>
            </a:r>
            <a:endParaRPr lang="en-US" dirty="0">
              <a:solidFill>
                <a:schemeClr val="accent1">
                  <a:lumMod val="60000"/>
                  <a:lumOff val="40000"/>
                </a:schemeClr>
              </a:solidFill>
            </a:endParaRPr>
          </a:p>
          <a:p>
            <a:r>
              <a:rPr lang="en-US" dirty="0"/>
              <a:t>Mississippi State Department of </a:t>
            </a:r>
            <a:r>
              <a:rPr lang="en-US" dirty="0" smtClean="0"/>
              <a:t>Health:</a:t>
            </a:r>
          </a:p>
          <a:p>
            <a:r>
              <a:rPr lang="en-US" dirty="0">
                <a:solidFill>
                  <a:schemeClr val="accent1">
                    <a:lumMod val="60000"/>
                    <a:lumOff val="40000"/>
                  </a:schemeClr>
                </a:solidFill>
                <a:hlinkClick r:id="rId4"/>
              </a:rPr>
              <a:t>https://</a:t>
            </a:r>
            <a:r>
              <a:rPr lang="en-US" dirty="0" smtClean="0">
                <a:solidFill>
                  <a:schemeClr val="accent1">
                    <a:lumMod val="60000"/>
                    <a:lumOff val="40000"/>
                  </a:schemeClr>
                </a:solidFill>
                <a:hlinkClick r:id="rId4"/>
              </a:rPr>
              <a:t>msdh.ms.gov</a:t>
            </a:r>
            <a:endParaRPr lang="en-US" dirty="0" smtClean="0">
              <a:solidFill>
                <a:schemeClr val="accent1">
                  <a:lumMod val="60000"/>
                  <a:lumOff val="40000"/>
                </a:schemeClr>
              </a:solidFill>
            </a:endParaRPr>
          </a:p>
          <a:p>
            <a:r>
              <a:rPr lang="en-US" dirty="0">
                <a:solidFill>
                  <a:schemeClr val="accent1">
                    <a:lumMod val="60000"/>
                    <a:lumOff val="40000"/>
                  </a:schemeClr>
                </a:solidFill>
              </a:rPr>
              <a:t>COVID-19 Hotline: 877-978-6453</a:t>
            </a:r>
          </a:p>
        </p:txBody>
      </p:sp>
    </p:spTree>
    <p:extLst>
      <p:ext uri="{BB962C8B-B14F-4D97-AF65-F5344CB8AC3E}">
        <p14:creationId xmlns:p14="http://schemas.microsoft.com/office/powerpoint/2010/main" val="44888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46111" y="452718"/>
            <a:ext cx="9404723" cy="1617382"/>
          </a:xfrm>
        </p:spPr>
        <p:txBody>
          <a:bodyPr/>
          <a:lstStyle/>
          <a:p>
            <a:r>
              <a:rPr lang="en-US" dirty="0" smtClean="0"/>
              <a:t>Employee Assistance Program</a:t>
            </a:r>
            <a:r>
              <a:rPr lang="en-US" dirty="0"/>
              <a:t/>
            </a:r>
            <a:br>
              <a:rPr lang="en-US" dirty="0"/>
            </a:br>
            <a:r>
              <a:rPr lang="en-US" sz="1400" dirty="0"/>
              <a:t>When a crisis occurs in the workplace, our EAP professionals work with Alcorn State University </a:t>
            </a:r>
            <a:r>
              <a:rPr lang="en-US" sz="1400" dirty="0" smtClean="0"/>
              <a:t>employees to </a:t>
            </a:r>
            <a:r>
              <a:rPr lang="en-US" sz="1400" dirty="0"/>
              <a:t>develop an immediate plan of action. This may include on-site, off-site, and/or telephonic Critical Incident Responses (CIR), also known as psychological first aid or critical incident stress debriefings (CISD): </a:t>
            </a:r>
            <a:r>
              <a:rPr lang="en-US" sz="1400" dirty="0">
                <a:solidFill>
                  <a:schemeClr val="accent1">
                    <a:lumMod val="60000"/>
                    <a:lumOff val="40000"/>
                  </a:schemeClr>
                </a:solidFill>
                <a:hlinkClick r:id="rId2"/>
              </a:rPr>
              <a:t>https://</a:t>
            </a:r>
            <a:r>
              <a:rPr lang="en-US" sz="1400" dirty="0" smtClean="0">
                <a:solidFill>
                  <a:schemeClr val="accent1">
                    <a:lumMod val="60000"/>
                    <a:lumOff val="40000"/>
                  </a:schemeClr>
                </a:solidFill>
                <a:hlinkClick r:id="rId2"/>
              </a:rPr>
              <a:t>humana.eapwl.co</a:t>
            </a:r>
            <a:r>
              <a:rPr lang="en-US" sz="1400" dirty="0" smtClean="0">
                <a:solidFill>
                  <a:schemeClr val="accent1">
                    <a:lumMod val="60000"/>
                    <a:lumOff val="40000"/>
                  </a:schemeClr>
                </a:solidFill>
              </a:rPr>
              <a:t>   ***** SET TO Go LIVE AUGUST 15, 2020*****</a:t>
            </a:r>
            <a:endParaRPr lang="en-US" sz="1400" dirty="0">
              <a:solidFill>
                <a:schemeClr val="accent1">
                  <a:lumMod val="60000"/>
                  <a:lumOff val="40000"/>
                </a:schemeClr>
              </a:solidFill>
            </a:endParaRPr>
          </a:p>
        </p:txBody>
      </p:sp>
      <p:sp>
        <p:nvSpPr>
          <p:cNvPr id="10" name="Text Placeholder 9"/>
          <p:cNvSpPr>
            <a:spLocks noGrp="1"/>
          </p:cNvSpPr>
          <p:nvPr>
            <p:ph type="body" idx="1"/>
          </p:nvPr>
        </p:nvSpPr>
        <p:spPr>
          <a:xfrm>
            <a:off x="469900" y="4250949"/>
            <a:ext cx="3122613" cy="576262"/>
          </a:xfrm>
        </p:spPr>
        <p:txBody>
          <a:bodyPr/>
          <a:lstStyle/>
          <a:p>
            <a:r>
              <a:rPr lang="en-US" dirty="0"/>
              <a:t>Counseling Benefits </a:t>
            </a:r>
          </a:p>
        </p:txBody>
      </p:sp>
      <p:pic>
        <p:nvPicPr>
          <p:cNvPr id="19" name="Picture Placeholder 18"/>
          <p:cNvPicPr>
            <a:picLocks noGrp="1" noChangeAspect="1"/>
          </p:cNvPicPr>
          <p:nvPr>
            <p:ph type="pic" idx="15"/>
          </p:nvPr>
        </p:nvPicPr>
        <p:blipFill>
          <a:blip r:embed="rId3"/>
          <a:srcRect t="11901" b="11901"/>
          <a:stretch>
            <a:fillRect/>
          </a:stretch>
        </p:blipFill>
        <p:spPr>
          <a:prstGeom prst="rect">
            <a:avLst/>
          </a:prstGeom>
        </p:spPr>
      </p:pic>
      <p:sp>
        <p:nvSpPr>
          <p:cNvPr id="14" name="Text Placeholder 13"/>
          <p:cNvSpPr>
            <a:spLocks noGrp="1"/>
          </p:cNvSpPr>
          <p:nvPr>
            <p:ph type="body" sz="half" idx="18"/>
          </p:nvPr>
        </p:nvSpPr>
        <p:spPr>
          <a:xfrm>
            <a:off x="652463" y="4827211"/>
            <a:ext cx="2940050" cy="1383089"/>
          </a:xfrm>
        </p:spPr>
        <p:txBody>
          <a:bodyPr>
            <a:normAutofit/>
          </a:bodyPr>
          <a:lstStyle/>
          <a:p>
            <a:r>
              <a:rPr lang="en-US" dirty="0" smtClean="0"/>
              <a:t>Face-to-face and </a:t>
            </a:r>
            <a:r>
              <a:rPr lang="en-US" dirty="0"/>
              <a:t>phones are answered 24 hours a day -caring EAP professionals who have a minimum of a master’s degree and an average of 15 years of </a:t>
            </a:r>
            <a:r>
              <a:rPr lang="en-US" dirty="0" smtClean="0"/>
              <a:t>experience</a:t>
            </a:r>
            <a:endParaRPr lang="en-US" dirty="0"/>
          </a:p>
        </p:txBody>
      </p:sp>
      <p:sp>
        <p:nvSpPr>
          <p:cNvPr id="11" name="Text Placeholder 10"/>
          <p:cNvSpPr>
            <a:spLocks noGrp="1"/>
          </p:cNvSpPr>
          <p:nvPr>
            <p:ph type="body" sz="quarter" idx="3"/>
          </p:nvPr>
        </p:nvSpPr>
        <p:spPr>
          <a:xfrm>
            <a:off x="3889375" y="4090352"/>
            <a:ext cx="2930525" cy="736859"/>
          </a:xfrm>
        </p:spPr>
        <p:txBody>
          <a:bodyPr/>
          <a:lstStyle/>
          <a:p>
            <a:r>
              <a:rPr lang="en-US" dirty="0"/>
              <a:t>Work-Life Benefits </a:t>
            </a:r>
          </a:p>
        </p:txBody>
      </p:sp>
      <p:sp>
        <p:nvSpPr>
          <p:cNvPr id="15" name="Text Placeholder 14"/>
          <p:cNvSpPr>
            <a:spLocks noGrp="1"/>
          </p:cNvSpPr>
          <p:nvPr>
            <p:ph type="body" sz="half" idx="19"/>
          </p:nvPr>
        </p:nvSpPr>
        <p:spPr>
          <a:xfrm>
            <a:off x="3888022" y="4827210"/>
            <a:ext cx="2934406" cy="1383090"/>
          </a:xfrm>
        </p:spPr>
        <p:txBody>
          <a:bodyPr>
            <a:normAutofit/>
          </a:bodyPr>
          <a:lstStyle/>
          <a:p>
            <a:r>
              <a:rPr lang="en-US" dirty="0" smtClean="0"/>
              <a:t>Legal</a:t>
            </a:r>
            <a:r>
              <a:rPr lang="en-US" dirty="0"/>
              <a:t>/ 30 min consultations -Financial - Caregiver Benefits - Adoption Benefits - Special Needs Benefits - Personal Assistant  - Self-Help Resources - Tools for Tough Time</a:t>
            </a:r>
          </a:p>
        </p:txBody>
      </p:sp>
      <p:sp>
        <p:nvSpPr>
          <p:cNvPr id="12" name="Text Placeholder 11"/>
          <p:cNvSpPr>
            <a:spLocks noGrp="1"/>
          </p:cNvSpPr>
          <p:nvPr>
            <p:ph type="body" sz="quarter" idx="13"/>
          </p:nvPr>
        </p:nvSpPr>
        <p:spPr>
          <a:xfrm>
            <a:off x="7124699" y="4250949"/>
            <a:ext cx="3238019" cy="576262"/>
          </a:xfrm>
        </p:spPr>
        <p:txBody>
          <a:bodyPr/>
          <a:lstStyle/>
          <a:p>
            <a:r>
              <a:rPr lang="en-US" dirty="0" smtClean="0"/>
              <a:t>Employee Learning</a:t>
            </a:r>
            <a:endParaRPr lang="en-US" dirty="0"/>
          </a:p>
        </p:txBody>
      </p:sp>
      <p:pic>
        <p:nvPicPr>
          <p:cNvPr id="23" name="Picture Placeholder 22"/>
          <p:cNvPicPr>
            <a:picLocks noGrp="1" noChangeAspect="1"/>
          </p:cNvPicPr>
          <p:nvPr>
            <p:ph type="pic" idx="22"/>
          </p:nvPr>
        </p:nvPicPr>
        <p:blipFill>
          <a:blip r:embed="rId4">
            <a:duotone>
              <a:schemeClr val="accent5">
                <a:shade val="45000"/>
                <a:satMod val="135000"/>
              </a:schemeClr>
              <a:prstClr val="white"/>
            </a:duotone>
          </a:blip>
          <a:srcRect t="14339" b="14339"/>
          <a:stretch>
            <a:fillRect/>
          </a:stretch>
        </p:blipFill>
        <p:spPr>
          <a:prstGeom prst="rect">
            <a:avLst/>
          </a:prstGeom>
        </p:spPr>
      </p:pic>
      <p:sp>
        <p:nvSpPr>
          <p:cNvPr id="16" name="Text Placeholder 15"/>
          <p:cNvSpPr>
            <a:spLocks noGrp="1"/>
          </p:cNvSpPr>
          <p:nvPr>
            <p:ph type="body" sz="half" idx="20"/>
          </p:nvPr>
        </p:nvSpPr>
        <p:spPr>
          <a:xfrm>
            <a:off x="7124575" y="4827208"/>
            <a:ext cx="2935997" cy="1383092"/>
          </a:xfrm>
        </p:spPr>
        <p:txBody>
          <a:bodyPr/>
          <a:lstStyle/>
          <a:p>
            <a:r>
              <a:rPr lang="en-US" dirty="0" smtClean="0"/>
              <a:t>EAP </a:t>
            </a:r>
            <a:r>
              <a:rPr lang="en-US" dirty="0"/>
              <a:t>website includes thousands of articles, tip sheets, calculators, checklists on work and life-event topics, and links to best-of-the-web resources</a:t>
            </a:r>
          </a:p>
        </p:txBody>
      </p:sp>
      <p:pic>
        <p:nvPicPr>
          <p:cNvPr id="22" name="Picture Placeholder 21"/>
          <p:cNvPicPr>
            <a:picLocks noGrp="1" noChangeAspect="1"/>
          </p:cNvPicPr>
          <p:nvPr>
            <p:ph type="pic" idx="21"/>
          </p:nvPr>
        </p:nvPicPr>
        <p:blipFill>
          <a:blip r:embed="rId5"/>
          <a:srcRect t="20242" b="20242"/>
          <a:stretch>
            <a:fillRect/>
          </a:stretch>
        </p:blipFill>
        <p:spPr>
          <a:prstGeom prst="rect">
            <a:avLst/>
          </a:prstGeom>
        </p:spPr>
      </p:pic>
    </p:spTree>
    <p:extLst>
      <p:ext uri="{BB962C8B-B14F-4D97-AF65-F5344CB8AC3E}">
        <p14:creationId xmlns:p14="http://schemas.microsoft.com/office/powerpoint/2010/main" val="540751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91354" y="152400"/>
            <a:ext cx="10516346" cy="762000"/>
          </a:xfrm>
        </p:spPr>
        <p:txBody>
          <a:bodyPr/>
          <a:lstStyle/>
          <a:p>
            <a:r>
              <a:rPr lang="en-US" dirty="0"/>
              <a:t>Equal Employment Opportunity/Affirmative </a:t>
            </a:r>
            <a:r>
              <a:rPr lang="en-US"/>
              <a:t>Action </a:t>
            </a:r>
            <a:r>
              <a:rPr lang="en-US" smtClean="0"/>
              <a:t>Office </a:t>
            </a:r>
            <a:r>
              <a:rPr lang="en-US" dirty="0"/>
              <a:t>(EEO/AA) </a:t>
            </a:r>
          </a:p>
        </p:txBody>
      </p:sp>
      <p:sp>
        <p:nvSpPr>
          <p:cNvPr id="13" name="Content Placeholder 12"/>
          <p:cNvSpPr>
            <a:spLocks noGrp="1"/>
          </p:cNvSpPr>
          <p:nvPr>
            <p:ph idx="1"/>
          </p:nvPr>
        </p:nvSpPr>
        <p:spPr>
          <a:xfrm>
            <a:off x="455503" y="1117600"/>
            <a:ext cx="5195997" cy="5334000"/>
          </a:xfrm>
        </p:spPr>
        <p:txBody>
          <a:bodyPr>
            <a:normAutofit fontScale="92500" lnSpcReduction="20000"/>
          </a:bodyPr>
          <a:lstStyle/>
          <a:p>
            <a:pPr marL="0" indent="0">
              <a:buNone/>
            </a:pPr>
            <a:r>
              <a:rPr lang="en-US" dirty="0"/>
              <a:t>Alcorn State University is an affirmative action and equal opportunity employer. All qualified applicants </a:t>
            </a:r>
            <a:r>
              <a:rPr lang="en-US" dirty="0" smtClean="0"/>
              <a:t>and employees will </a:t>
            </a:r>
            <a:r>
              <a:rPr lang="en-US" dirty="0"/>
              <a:t>receive consideration for </a:t>
            </a:r>
            <a:r>
              <a:rPr lang="en-US" dirty="0" smtClean="0"/>
              <a:t>employment, </a:t>
            </a:r>
            <a:r>
              <a:rPr lang="en-US" dirty="0"/>
              <a:t>without regard to race, color, religion, sex, disability, age, sexual orientation, gender identity, national origin, veteran status, or genetic information. Alcorn State University is committed to providing access, equal opportunity and reasonable accommodation for individuals with disabilities in employment, its services, programs, and activities</a:t>
            </a:r>
            <a:r>
              <a:rPr lang="en-US" dirty="0" smtClean="0"/>
              <a:t>.</a:t>
            </a:r>
          </a:p>
          <a:p>
            <a:pPr marL="0" indent="0">
              <a:buNone/>
            </a:pPr>
            <a:r>
              <a:rPr lang="en-US" dirty="0"/>
              <a:t>An employee </a:t>
            </a:r>
            <a:r>
              <a:rPr lang="en-US" dirty="0" smtClean="0"/>
              <a:t>may file </a:t>
            </a:r>
            <a:r>
              <a:rPr lang="en-US" dirty="0"/>
              <a:t>a complaint through the University Complaint Procedure. The complaint form is located on the Human Resources web page at </a:t>
            </a:r>
            <a:r>
              <a:rPr lang="en-US" dirty="0">
                <a:solidFill>
                  <a:schemeClr val="accent1">
                    <a:lumMod val="60000"/>
                    <a:lumOff val="40000"/>
                  </a:schemeClr>
                </a:solidFill>
                <a:hlinkClick r:id="rId2"/>
              </a:rPr>
              <a:t>www.alcorn.edu/offices/finance-and-administration/human-resources/employment-administration</a:t>
            </a:r>
            <a:r>
              <a:rPr lang="en-US" dirty="0" smtClean="0">
                <a:solidFill>
                  <a:schemeClr val="accent1">
                    <a:lumMod val="60000"/>
                    <a:lumOff val="40000"/>
                  </a:schemeClr>
                </a:solidFill>
              </a:rPr>
              <a:t>.</a:t>
            </a:r>
            <a:endParaRPr lang="en-US" dirty="0">
              <a:solidFill>
                <a:schemeClr val="accent1">
                  <a:lumMod val="60000"/>
                  <a:lumOff val="40000"/>
                </a:schemeClr>
              </a:solidFill>
            </a:endParaRPr>
          </a:p>
        </p:txBody>
      </p:sp>
      <p:sp>
        <p:nvSpPr>
          <p:cNvPr id="14" name="Text Placeholder 13"/>
          <p:cNvSpPr>
            <a:spLocks noGrp="1"/>
          </p:cNvSpPr>
          <p:nvPr>
            <p:ph type="body" sz="half" idx="2"/>
          </p:nvPr>
        </p:nvSpPr>
        <p:spPr>
          <a:xfrm>
            <a:off x="8067038" y="2010410"/>
            <a:ext cx="3401062" cy="3653790"/>
          </a:xfrm>
        </p:spPr>
        <p:txBody>
          <a:bodyPr>
            <a:normAutofit/>
          </a:bodyPr>
          <a:lstStyle/>
          <a:p>
            <a:r>
              <a:rPr lang="en-US" dirty="0" smtClean="0">
                <a:solidFill>
                  <a:schemeClr val="accent1">
                    <a:lumMod val="60000"/>
                    <a:lumOff val="40000"/>
                  </a:schemeClr>
                </a:solidFill>
              </a:rPr>
              <a:t>All </a:t>
            </a:r>
            <a:r>
              <a:rPr lang="en-US" dirty="0">
                <a:solidFill>
                  <a:schemeClr val="accent1">
                    <a:lumMod val="60000"/>
                    <a:lumOff val="40000"/>
                  </a:schemeClr>
                </a:solidFill>
              </a:rPr>
              <a:t>personnel actions, programs, and facilities will be administered in accordance with equal opportunity and affirmative action policies, including but not limited to recruitment, selection, assignment, classification, promotion, demotion, transfer, layoff and recall, termination, determination of wages, conditions and benefits of employment, selection for training or retraining, and social and recreational programs. </a:t>
            </a:r>
          </a:p>
        </p:txBody>
      </p:sp>
    </p:spTree>
    <p:extLst>
      <p:ext uri="{BB962C8B-B14F-4D97-AF65-F5344CB8AC3E}">
        <p14:creationId xmlns:p14="http://schemas.microsoft.com/office/powerpoint/2010/main" val="366918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454" y="584200"/>
            <a:ext cx="11125946" cy="1498600"/>
          </a:xfrm>
        </p:spPr>
        <p:txBody>
          <a:bodyPr/>
          <a:lstStyle/>
          <a:p>
            <a:r>
              <a:rPr lang="en-US" sz="2800" b="1" dirty="0" smtClean="0">
                <a:solidFill>
                  <a:schemeClr val="tx1"/>
                </a:solidFill>
              </a:rPr>
              <a:t>Links for More Information, Policy or </a:t>
            </a:r>
            <a:r>
              <a:rPr lang="en-US" sz="2800" b="1" dirty="0">
                <a:solidFill>
                  <a:schemeClr val="tx1"/>
                </a:solidFill>
              </a:rPr>
              <a:t>HRM Training: </a:t>
            </a:r>
            <a:r>
              <a:rPr lang="en-US" sz="2800" b="1" dirty="0">
                <a:solidFill>
                  <a:schemeClr val="accent1">
                    <a:lumMod val="60000"/>
                    <a:lumOff val="40000"/>
                  </a:schemeClr>
                </a:solidFill>
                <a:hlinkClick r:id="rId2"/>
              </a:rPr>
              <a:t>https://</a:t>
            </a:r>
            <a:r>
              <a:rPr lang="en-US" sz="2800" b="1" dirty="0" smtClean="0">
                <a:solidFill>
                  <a:schemeClr val="accent1">
                    <a:lumMod val="60000"/>
                    <a:lumOff val="40000"/>
                  </a:schemeClr>
                </a:solidFill>
                <a:hlinkClick r:id="rId2"/>
              </a:rPr>
              <a:t>www.alcorn.edu/offices/finance-and-administration/human-resources</a:t>
            </a:r>
            <a:endParaRPr lang="en-US" sz="2800" b="1" dirty="0">
              <a:solidFill>
                <a:schemeClr val="accent1">
                  <a:lumMod val="60000"/>
                  <a:lumOff val="40000"/>
                </a:schemeClr>
              </a:solidFill>
            </a:endParaRPr>
          </a:p>
        </p:txBody>
      </p:sp>
      <p:sp>
        <p:nvSpPr>
          <p:cNvPr id="4" name="Text Placeholder 3"/>
          <p:cNvSpPr>
            <a:spLocks noGrp="1"/>
          </p:cNvSpPr>
          <p:nvPr>
            <p:ph type="body" sz="half" idx="2"/>
          </p:nvPr>
        </p:nvSpPr>
        <p:spPr>
          <a:xfrm>
            <a:off x="469900" y="2514600"/>
            <a:ext cx="4089399" cy="3510279"/>
          </a:xfrm>
        </p:spPr>
        <p:txBody>
          <a:bodyPr>
            <a:normAutofit/>
          </a:bodyPr>
          <a:lstStyle/>
          <a:p>
            <a:r>
              <a:rPr lang="en-US" sz="2000" b="1" dirty="0" smtClean="0"/>
              <a:t>NEED ASSISTANCE: Call for an Appointment or email us at </a:t>
            </a:r>
            <a:r>
              <a:rPr lang="en-US" sz="2000" b="1" dirty="0" smtClean="0">
                <a:hlinkClick r:id="rId3"/>
              </a:rPr>
              <a:t>hrm@alcorn.edu</a:t>
            </a:r>
            <a:endParaRPr lang="en-US" sz="2000" b="1" dirty="0" smtClean="0"/>
          </a:p>
          <a:p>
            <a:endParaRPr lang="en-US" sz="2000" b="1" dirty="0" smtClean="0"/>
          </a:p>
          <a:p>
            <a:r>
              <a:rPr lang="en-US" b="1" dirty="0" smtClean="0"/>
              <a:t>Office of Human Resources Management</a:t>
            </a:r>
          </a:p>
          <a:p>
            <a:r>
              <a:rPr lang="en-US" b="1" dirty="0" smtClean="0"/>
              <a:t>1000 </a:t>
            </a:r>
            <a:r>
              <a:rPr lang="en-US" b="1" dirty="0"/>
              <a:t>ASU Drive, 390</a:t>
            </a:r>
          </a:p>
          <a:p>
            <a:r>
              <a:rPr lang="en-US" b="1" dirty="0" err="1"/>
              <a:t>Lorman</a:t>
            </a:r>
            <a:r>
              <a:rPr lang="en-US" b="1" dirty="0"/>
              <a:t>, MS 39096</a:t>
            </a:r>
          </a:p>
          <a:p>
            <a:r>
              <a:rPr lang="en-US" b="1" dirty="0"/>
              <a:t>Phone: 601-877-6188</a:t>
            </a:r>
          </a:p>
          <a:p>
            <a:r>
              <a:rPr lang="en-US" b="1" dirty="0"/>
              <a:t>Fax: 601-877-6389 </a:t>
            </a:r>
          </a:p>
        </p:txBody>
      </p:sp>
    </p:spTree>
    <p:extLst>
      <p:ext uri="{BB962C8B-B14F-4D97-AF65-F5344CB8AC3E}">
        <p14:creationId xmlns:p14="http://schemas.microsoft.com/office/powerpoint/2010/main" val="10902144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670</TotalTime>
  <Words>983</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vt:lpstr>
      <vt:lpstr>Human Resources Management-Updates (Fall 2020)</vt:lpstr>
      <vt:lpstr>Chief Human Resources Management Officer                      Dr. Wanda C. Fleming</vt:lpstr>
      <vt:lpstr>COVID-19 Face Mask Policy</vt:lpstr>
      <vt:lpstr>Infectious Disease Control Policy</vt:lpstr>
      <vt:lpstr>Families First Coronavirus Response Act: Employee Paid Leave Rights (FFRCA or ACT)</vt:lpstr>
      <vt:lpstr>The challenge of COVID-19 requires us all to work together.  </vt:lpstr>
      <vt:lpstr>Employee Assistance Program When a crisis occurs in the workplace, our EAP professionals work with Alcorn State University employees to develop an immediate plan of action. This may include on-site, off-site, and/or telephonic Critical Incident Responses (CIR), also known as psychological first aid or critical incident stress debriefings (CISD): https://humana.eapwl.co   ***** SET TO Go LIVE AUGUST 15, 2020*****</vt:lpstr>
      <vt:lpstr>Equal Employment Opportunity/Affirmative Action Office (EEO/AA) </vt:lpstr>
      <vt:lpstr>Links for More Information, Policy or HRM Training: https://www.alcorn.edu/offices/finance-and-administration/human-resources</vt:lpstr>
      <vt:lpstr>Our Staff is Here to Assist You:</vt:lpstr>
      <vt:lpstr>ALWAYS ALCORN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 Management-Updates (Fall 2020)</dc:title>
  <dc:creator>Daniels, Ethel</dc:creator>
  <cp:lastModifiedBy>Goods, Latasha</cp:lastModifiedBy>
  <cp:revision>76</cp:revision>
  <dcterms:created xsi:type="dcterms:W3CDTF">2020-08-10T15:11:16Z</dcterms:created>
  <dcterms:modified xsi:type="dcterms:W3CDTF">2020-08-13T15:47:50Z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