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91" r:id="rId6"/>
    <p:sldId id="257" r:id="rId7"/>
    <p:sldId id="258" r:id="rId8"/>
    <p:sldId id="259" r:id="rId9"/>
    <p:sldId id="260" r:id="rId10"/>
    <p:sldId id="261" r:id="rId11"/>
    <p:sldId id="262" r:id="rId12"/>
    <p:sldId id="263" r:id="rId13"/>
    <p:sldId id="289" r:id="rId14"/>
    <p:sldId id="264" r:id="rId15"/>
    <p:sldId id="265" r:id="rId16"/>
    <p:sldId id="290" r:id="rId17"/>
    <p:sldId id="266" r:id="rId18"/>
    <p:sldId id="267" r:id="rId19"/>
    <p:sldId id="268" r:id="rId20"/>
    <p:sldId id="269" r:id="rId21"/>
    <p:sldId id="270" r:id="rId22"/>
    <p:sldId id="271" r:id="rId23"/>
    <p:sldId id="272" r:id="rId24"/>
    <p:sldId id="273" r:id="rId25"/>
    <p:sldId id="278" r:id="rId26"/>
    <p:sldId id="279" r:id="rId27"/>
    <p:sldId id="280" r:id="rId28"/>
    <p:sldId id="281" r:id="rId29"/>
    <p:sldId id="282" r:id="rId30"/>
    <p:sldId id="283" r:id="rId31"/>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47"/>
    <p:restoredTop sz="94711"/>
  </p:normalViewPr>
  <p:slideViewPr>
    <p:cSldViewPr snapToGrid="0" snapToObjects="1">
      <p:cViewPr varScale="1">
        <p:scale>
          <a:sx n="85" d="100"/>
          <a:sy n="85" d="100"/>
        </p:scale>
        <p:origin x="19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3FBFC-FB6D-42A6-B955-096850345D7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0CD96CE-B8C8-43DC-9D5B-AE7B52596663}">
      <dgm:prSet/>
      <dgm:spPr/>
      <dgm:t>
        <a:bodyPr/>
        <a:lstStyle/>
        <a:p>
          <a:r>
            <a:rPr lang="en-US"/>
            <a:t>Title IX Overview</a:t>
          </a:r>
        </a:p>
      </dgm:t>
    </dgm:pt>
    <dgm:pt modelId="{1720E2AF-450E-4373-9E4D-6A58963979FB}" type="parTrans" cxnId="{14C7A841-1885-4B68-8FD6-758630903DB3}">
      <dgm:prSet/>
      <dgm:spPr/>
      <dgm:t>
        <a:bodyPr/>
        <a:lstStyle/>
        <a:p>
          <a:endParaRPr lang="en-US"/>
        </a:p>
      </dgm:t>
    </dgm:pt>
    <dgm:pt modelId="{4B0F38CA-38DE-43D8-9794-9D2B9A69D8A1}" type="sibTrans" cxnId="{14C7A841-1885-4B68-8FD6-758630903DB3}">
      <dgm:prSet/>
      <dgm:spPr/>
      <dgm:t>
        <a:bodyPr/>
        <a:lstStyle/>
        <a:p>
          <a:endParaRPr lang="en-US"/>
        </a:p>
      </dgm:t>
    </dgm:pt>
    <dgm:pt modelId="{0F657419-3AD9-4839-9EB1-793EE4C57492}">
      <dgm:prSet/>
      <dgm:spPr/>
      <dgm:t>
        <a:bodyPr/>
        <a:lstStyle/>
        <a:p>
          <a:r>
            <a:rPr lang="en-US"/>
            <a:t>Reporting Requirements</a:t>
          </a:r>
        </a:p>
      </dgm:t>
    </dgm:pt>
    <dgm:pt modelId="{0D652DB7-1588-44E3-BC86-98DB68D2E522}" type="parTrans" cxnId="{9DCCC2EB-DE9E-4CD3-8E46-9FA2831C7F57}">
      <dgm:prSet/>
      <dgm:spPr/>
      <dgm:t>
        <a:bodyPr/>
        <a:lstStyle/>
        <a:p>
          <a:endParaRPr lang="en-US"/>
        </a:p>
      </dgm:t>
    </dgm:pt>
    <dgm:pt modelId="{554D5FE4-7A2C-4867-BAB7-51D4C05A45A1}" type="sibTrans" cxnId="{9DCCC2EB-DE9E-4CD3-8E46-9FA2831C7F57}">
      <dgm:prSet/>
      <dgm:spPr/>
      <dgm:t>
        <a:bodyPr/>
        <a:lstStyle/>
        <a:p>
          <a:endParaRPr lang="en-US"/>
        </a:p>
      </dgm:t>
    </dgm:pt>
    <dgm:pt modelId="{710CA25D-EF16-409C-A327-911D4B75EBCE}">
      <dgm:prSet/>
      <dgm:spPr/>
      <dgm:t>
        <a:bodyPr/>
        <a:lstStyle/>
        <a:p>
          <a:r>
            <a:rPr lang="en-US"/>
            <a:t>Confidentiality</a:t>
          </a:r>
        </a:p>
      </dgm:t>
    </dgm:pt>
    <dgm:pt modelId="{8DAF168A-6019-4AB5-B226-8C2BE832DE74}" type="parTrans" cxnId="{8949F016-6B14-4BAA-8E4D-32A06B86FB07}">
      <dgm:prSet/>
      <dgm:spPr/>
      <dgm:t>
        <a:bodyPr/>
        <a:lstStyle/>
        <a:p>
          <a:endParaRPr lang="en-US"/>
        </a:p>
      </dgm:t>
    </dgm:pt>
    <dgm:pt modelId="{20CD4E82-04E1-4B6D-B4EE-DFA0A1BBAE3A}" type="sibTrans" cxnId="{8949F016-6B14-4BAA-8E4D-32A06B86FB07}">
      <dgm:prSet/>
      <dgm:spPr/>
      <dgm:t>
        <a:bodyPr/>
        <a:lstStyle/>
        <a:p>
          <a:endParaRPr lang="en-US"/>
        </a:p>
      </dgm:t>
    </dgm:pt>
    <dgm:pt modelId="{EF264D46-6172-4680-A581-888E3217DFD1}">
      <dgm:prSet/>
      <dgm:spPr/>
      <dgm:t>
        <a:bodyPr/>
        <a:lstStyle/>
        <a:p>
          <a:r>
            <a:rPr lang="en-US"/>
            <a:t>Pregnancy</a:t>
          </a:r>
        </a:p>
      </dgm:t>
    </dgm:pt>
    <dgm:pt modelId="{3091F2A4-BA7B-4303-B5EB-71B9717C1019}" type="parTrans" cxnId="{B1F83C20-5716-436D-B3A7-B5C600E8E7B6}">
      <dgm:prSet/>
      <dgm:spPr/>
      <dgm:t>
        <a:bodyPr/>
        <a:lstStyle/>
        <a:p>
          <a:endParaRPr lang="en-US"/>
        </a:p>
      </dgm:t>
    </dgm:pt>
    <dgm:pt modelId="{76C8004C-D7F1-4922-8259-1792E34D6715}" type="sibTrans" cxnId="{B1F83C20-5716-436D-B3A7-B5C600E8E7B6}">
      <dgm:prSet/>
      <dgm:spPr/>
      <dgm:t>
        <a:bodyPr/>
        <a:lstStyle/>
        <a:p>
          <a:endParaRPr lang="en-US"/>
        </a:p>
      </dgm:t>
    </dgm:pt>
    <dgm:pt modelId="{5AECAF2C-05C8-4C7A-991C-E84255F69A43}">
      <dgm:prSet/>
      <dgm:spPr/>
      <dgm:t>
        <a:bodyPr/>
        <a:lstStyle/>
        <a:p>
          <a:r>
            <a:rPr lang="en-US"/>
            <a:t>Retaliation</a:t>
          </a:r>
        </a:p>
      </dgm:t>
    </dgm:pt>
    <dgm:pt modelId="{7C51736E-DCD1-4C56-9070-0FFB5AE9E916}" type="parTrans" cxnId="{E4868610-7331-4EB7-A63D-DA0446C47769}">
      <dgm:prSet/>
      <dgm:spPr/>
      <dgm:t>
        <a:bodyPr/>
        <a:lstStyle/>
        <a:p>
          <a:endParaRPr lang="en-US"/>
        </a:p>
      </dgm:t>
    </dgm:pt>
    <dgm:pt modelId="{98AF22DB-7393-48DD-B61F-BBC6428F7DD8}" type="sibTrans" cxnId="{E4868610-7331-4EB7-A63D-DA0446C47769}">
      <dgm:prSet/>
      <dgm:spPr/>
      <dgm:t>
        <a:bodyPr/>
        <a:lstStyle/>
        <a:p>
          <a:endParaRPr lang="en-US"/>
        </a:p>
      </dgm:t>
    </dgm:pt>
    <dgm:pt modelId="{28900EF5-751E-42C1-BF45-99C085F57226}" type="pres">
      <dgm:prSet presAssocID="{18D3FBFC-FB6D-42A6-B955-096850345D7F}" presName="vert0" presStyleCnt="0">
        <dgm:presLayoutVars>
          <dgm:dir/>
          <dgm:animOne val="branch"/>
          <dgm:animLvl val="lvl"/>
        </dgm:presLayoutVars>
      </dgm:prSet>
      <dgm:spPr/>
    </dgm:pt>
    <dgm:pt modelId="{A61679CA-DECF-492F-A295-16C041F597CB}" type="pres">
      <dgm:prSet presAssocID="{00CD96CE-B8C8-43DC-9D5B-AE7B52596663}" presName="thickLine" presStyleLbl="alignNode1" presStyleIdx="0" presStyleCnt="5"/>
      <dgm:spPr/>
    </dgm:pt>
    <dgm:pt modelId="{B1C8AE96-A9B4-4514-9999-F347D7A363C0}" type="pres">
      <dgm:prSet presAssocID="{00CD96CE-B8C8-43DC-9D5B-AE7B52596663}" presName="horz1" presStyleCnt="0"/>
      <dgm:spPr/>
    </dgm:pt>
    <dgm:pt modelId="{83AA9559-B481-4775-9C9B-8A31C005EE92}" type="pres">
      <dgm:prSet presAssocID="{00CD96CE-B8C8-43DC-9D5B-AE7B52596663}" presName="tx1" presStyleLbl="revTx" presStyleIdx="0" presStyleCnt="5"/>
      <dgm:spPr/>
    </dgm:pt>
    <dgm:pt modelId="{A66B22E9-E529-4CB3-8A71-0B221F6EA750}" type="pres">
      <dgm:prSet presAssocID="{00CD96CE-B8C8-43DC-9D5B-AE7B52596663}" presName="vert1" presStyleCnt="0"/>
      <dgm:spPr/>
    </dgm:pt>
    <dgm:pt modelId="{5894EC68-E9F6-45D2-AE90-832F2C0CA2FC}" type="pres">
      <dgm:prSet presAssocID="{0F657419-3AD9-4839-9EB1-793EE4C57492}" presName="thickLine" presStyleLbl="alignNode1" presStyleIdx="1" presStyleCnt="5"/>
      <dgm:spPr/>
    </dgm:pt>
    <dgm:pt modelId="{1857DD21-A6F0-486C-87BC-8A306FEEA3F5}" type="pres">
      <dgm:prSet presAssocID="{0F657419-3AD9-4839-9EB1-793EE4C57492}" presName="horz1" presStyleCnt="0"/>
      <dgm:spPr/>
    </dgm:pt>
    <dgm:pt modelId="{CBFCDC0B-6902-4A01-BDA3-13D087198FE8}" type="pres">
      <dgm:prSet presAssocID="{0F657419-3AD9-4839-9EB1-793EE4C57492}" presName="tx1" presStyleLbl="revTx" presStyleIdx="1" presStyleCnt="5"/>
      <dgm:spPr/>
    </dgm:pt>
    <dgm:pt modelId="{96009B11-52D7-4483-8737-9725DB13E1DF}" type="pres">
      <dgm:prSet presAssocID="{0F657419-3AD9-4839-9EB1-793EE4C57492}" presName="vert1" presStyleCnt="0"/>
      <dgm:spPr/>
    </dgm:pt>
    <dgm:pt modelId="{668A881A-0869-4E7D-9D2A-06A5F8390237}" type="pres">
      <dgm:prSet presAssocID="{710CA25D-EF16-409C-A327-911D4B75EBCE}" presName="thickLine" presStyleLbl="alignNode1" presStyleIdx="2" presStyleCnt="5"/>
      <dgm:spPr/>
    </dgm:pt>
    <dgm:pt modelId="{86B1D79F-4B78-4E8B-A37A-FC421E0CE3BF}" type="pres">
      <dgm:prSet presAssocID="{710CA25D-EF16-409C-A327-911D4B75EBCE}" presName="horz1" presStyleCnt="0"/>
      <dgm:spPr/>
    </dgm:pt>
    <dgm:pt modelId="{8FEECA68-3AA9-42A6-9B58-B81D6A2605E0}" type="pres">
      <dgm:prSet presAssocID="{710CA25D-EF16-409C-A327-911D4B75EBCE}" presName="tx1" presStyleLbl="revTx" presStyleIdx="2" presStyleCnt="5"/>
      <dgm:spPr/>
    </dgm:pt>
    <dgm:pt modelId="{464A51F1-DFC0-4B81-9E3E-D418DC1CAB72}" type="pres">
      <dgm:prSet presAssocID="{710CA25D-EF16-409C-A327-911D4B75EBCE}" presName="vert1" presStyleCnt="0"/>
      <dgm:spPr/>
    </dgm:pt>
    <dgm:pt modelId="{04C663D9-6D42-4811-8FBC-B27F7897DEF6}" type="pres">
      <dgm:prSet presAssocID="{EF264D46-6172-4680-A581-888E3217DFD1}" presName="thickLine" presStyleLbl="alignNode1" presStyleIdx="3" presStyleCnt="5"/>
      <dgm:spPr/>
    </dgm:pt>
    <dgm:pt modelId="{972B2A75-BA6E-465F-81F9-EE2E960F4D08}" type="pres">
      <dgm:prSet presAssocID="{EF264D46-6172-4680-A581-888E3217DFD1}" presName="horz1" presStyleCnt="0"/>
      <dgm:spPr/>
    </dgm:pt>
    <dgm:pt modelId="{280BD719-DBDD-4F41-B8B2-B643D23D1F71}" type="pres">
      <dgm:prSet presAssocID="{EF264D46-6172-4680-A581-888E3217DFD1}" presName="tx1" presStyleLbl="revTx" presStyleIdx="3" presStyleCnt="5"/>
      <dgm:spPr/>
    </dgm:pt>
    <dgm:pt modelId="{DB389C0C-946C-4E39-BAAE-DF42B8E33C66}" type="pres">
      <dgm:prSet presAssocID="{EF264D46-6172-4680-A581-888E3217DFD1}" presName="vert1" presStyleCnt="0"/>
      <dgm:spPr/>
    </dgm:pt>
    <dgm:pt modelId="{62A36EAA-15A4-41D9-8A13-8DFFA6CA34F5}" type="pres">
      <dgm:prSet presAssocID="{5AECAF2C-05C8-4C7A-991C-E84255F69A43}" presName="thickLine" presStyleLbl="alignNode1" presStyleIdx="4" presStyleCnt="5"/>
      <dgm:spPr/>
    </dgm:pt>
    <dgm:pt modelId="{038E57F3-EB29-41BD-8462-9425A199A6A2}" type="pres">
      <dgm:prSet presAssocID="{5AECAF2C-05C8-4C7A-991C-E84255F69A43}" presName="horz1" presStyleCnt="0"/>
      <dgm:spPr/>
    </dgm:pt>
    <dgm:pt modelId="{19034F07-B629-4CAA-AB5D-D87B3428E3F3}" type="pres">
      <dgm:prSet presAssocID="{5AECAF2C-05C8-4C7A-991C-E84255F69A43}" presName="tx1" presStyleLbl="revTx" presStyleIdx="4" presStyleCnt="5"/>
      <dgm:spPr/>
    </dgm:pt>
    <dgm:pt modelId="{A3F49F3D-57B0-4282-B006-F8CC29FF36D9}" type="pres">
      <dgm:prSet presAssocID="{5AECAF2C-05C8-4C7A-991C-E84255F69A43}" presName="vert1" presStyleCnt="0"/>
      <dgm:spPr/>
    </dgm:pt>
  </dgm:ptLst>
  <dgm:cxnLst>
    <dgm:cxn modelId="{E4868610-7331-4EB7-A63D-DA0446C47769}" srcId="{18D3FBFC-FB6D-42A6-B955-096850345D7F}" destId="{5AECAF2C-05C8-4C7A-991C-E84255F69A43}" srcOrd="4" destOrd="0" parTransId="{7C51736E-DCD1-4C56-9070-0FFB5AE9E916}" sibTransId="{98AF22DB-7393-48DD-B61F-BBC6428F7DD8}"/>
    <dgm:cxn modelId="{8949F016-6B14-4BAA-8E4D-32A06B86FB07}" srcId="{18D3FBFC-FB6D-42A6-B955-096850345D7F}" destId="{710CA25D-EF16-409C-A327-911D4B75EBCE}" srcOrd="2" destOrd="0" parTransId="{8DAF168A-6019-4AB5-B226-8C2BE832DE74}" sibTransId="{20CD4E82-04E1-4B6D-B4EE-DFA0A1BBAE3A}"/>
    <dgm:cxn modelId="{810D581A-B9F6-4DCD-A5D2-4444749BED4D}" type="presOf" srcId="{18D3FBFC-FB6D-42A6-B955-096850345D7F}" destId="{28900EF5-751E-42C1-BF45-99C085F57226}" srcOrd="0" destOrd="0" presId="urn:microsoft.com/office/officeart/2008/layout/LinedList"/>
    <dgm:cxn modelId="{B1F83C20-5716-436D-B3A7-B5C600E8E7B6}" srcId="{18D3FBFC-FB6D-42A6-B955-096850345D7F}" destId="{EF264D46-6172-4680-A581-888E3217DFD1}" srcOrd="3" destOrd="0" parTransId="{3091F2A4-BA7B-4303-B5EB-71B9717C1019}" sibTransId="{76C8004C-D7F1-4922-8259-1792E34D6715}"/>
    <dgm:cxn modelId="{D07A5822-51E9-427B-82D2-EBB7DFD02E51}" type="presOf" srcId="{00CD96CE-B8C8-43DC-9D5B-AE7B52596663}" destId="{83AA9559-B481-4775-9C9B-8A31C005EE92}" srcOrd="0" destOrd="0" presId="urn:microsoft.com/office/officeart/2008/layout/LinedList"/>
    <dgm:cxn modelId="{14C7A841-1885-4B68-8FD6-758630903DB3}" srcId="{18D3FBFC-FB6D-42A6-B955-096850345D7F}" destId="{00CD96CE-B8C8-43DC-9D5B-AE7B52596663}" srcOrd="0" destOrd="0" parTransId="{1720E2AF-450E-4373-9E4D-6A58963979FB}" sibTransId="{4B0F38CA-38DE-43D8-9794-9D2B9A69D8A1}"/>
    <dgm:cxn modelId="{B3127744-AE1E-4B96-A63B-BDD34EF381B4}" type="presOf" srcId="{5AECAF2C-05C8-4C7A-991C-E84255F69A43}" destId="{19034F07-B629-4CAA-AB5D-D87B3428E3F3}" srcOrd="0" destOrd="0" presId="urn:microsoft.com/office/officeart/2008/layout/LinedList"/>
    <dgm:cxn modelId="{12C0D173-A7F4-4AC1-B07C-DF9C8852E5E0}" type="presOf" srcId="{710CA25D-EF16-409C-A327-911D4B75EBCE}" destId="{8FEECA68-3AA9-42A6-9B58-B81D6A2605E0}" srcOrd="0" destOrd="0" presId="urn:microsoft.com/office/officeart/2008/layout/LinedList"/>
    <dgm:cxn modelId="{D3A3D9A4-1357-4195-8ACC-69AB2D486B25}" type="presOf" srcId="{0F657419-3AD9-4839-9EB1-793EE4C57492}" destId="{CBFCDC0B-6902-4A01-BDA3-13D087198FE8}" srcOrd="0" destOrd="0" presId="urn:microsoft.com/office/officeart/2008/layout/LinedList"/>
    <dgm:cxn modelId="{3D59BDDD-D697-493C-BAA4-6CAC9B43F20F}" type="presOf" srcId="{EF264D46-6172-4680-A581-888E3217DFD1}" destId="{280BD719-DBDD-4F41-B8B2-B643D23D1F71}" srcOrd="0" destOrd="0" presId="urn:microsoft.com/office/officeart/2008/layout/LinedList"/>
    <dgm:cxn modelId="{9DCCC2EB-DE9E-4CD3-8E46-9FA2831C7F57}" srcId="{18D3FBFC-FB6D-42A6-B955-096850345D7F}" destId="{0F657419-3AD9-4839-9EB1-793EE4C57492}" srcOrd="1" destOrd="0" parTransId="{0D652DB7-1588-44E3-BC86-98DB68D2E522}" sibTransId="{554D5FE4-7A2C-4867-BAB7-51D4C05A45A1}"/>
    <dgm:cxn modelId="{252E38EB-7220-40B5-BC43-ED22826AD285}" type="presParOf" srcId="{28900EF5-751E-42C1-BF45-99C085F57226}" destId="{A61679CA-DECF-492F-A295-16C041F597CB}" srcOrd="0" destOrd="0" presId="urn:microsoft.com/office/officeart/2008/layout/LinedList"/>
    <dgm:cxn modelId="{B947587E-A55F-43C9-9044-88BD05A30E96}" type="presParOf" srcId="{28900EF5-751E-42C1-BF45-99C085F57226}" destId="{B1C8AE96-A9B4-4514-9999-F347D7A363C0}" srcOrd="1" destOrd="0" presId="urn:microsoft.com/office/officeart/2008/layout/LinedList"/>
    <dgm:cxn modelId="{6C5CB78E-F31E-4687-AD70-1FF4E3987A13}" type="presParOf" srcId="{B1C8AE96-A9B4-4514-9999-F347D7A363C0}" destId="{83AA9559-B481-4775-9C9B-8A31C005EE92}" srcOrd="0" destOrd="0" presId="urn:microsoft.com/office/officeart/2008/layout/LinedList"/>
    <dgm:cxn modelId="{33DE77F7-1067-4447-B844-231C8AA7DCB1}" type="presParOf" srcId="{B1C8AE96-A9B4-4514-9999-F347D7A363C0}" destId="{A66B22E9-E529-4CB3-8A71-0B221F6EA750}" srcOrd="1" destOrd="0" presId="urn:microsoft.com/office/officeart/2008/layout/LinedList"/>
    <dgm:cxn modelId="{F53A9EF4-7C6A-4CA0-B935-1B61CC51E5C9}" type="presParOf" srcId="{28900EF5-751E-42C1-BF45-99C085F57226}" destId="{5894EC68-E9F6-45D2-AE90-832F2C0CA2FC}" srcOrd="2" destOrd="0" presId="urn:microsoft.com/office/officeart/2008/layout/LinedList"/>
    <dgm:cxn modelId="{3EE62CD0-F6BF-47E1-A80B-E68756670E06}" type="presParOf" srcId="{28900EF5-751E-42C1-BF45-99C085F57226}" destId="{1857DD21-A6F0-486C-87BC-8A306FEEA3F5}" srcOrd="3" destOrd="0" presId="urn:microsoft.com/office/officeart/2008/layout/LinedList"/>
    <dgm:cxn modelId="{0B8982AD-B157-4251-9865-351B3DD1A456}" type="presParOf" srcId="{1857DD21-A6F0-486C-87BC-8A306FEEA3F5}" destId="{CBFCDC0B-6902-4A01-BDA3-13D087198FE8}" srcOrd="0" destOrd="0" presId="urn:microsoft.com/office/officeart/2008/layout/LinedList"/>
    <dgm:cxn modelId="{02D64F6B-168A-4416-A376-BC301978A0AD}" type="presParOf" srcId="{1857DD21-A6F0-486C-87BC-8A306FEEA3F5}" destId="{96009B11-52D7-4483-8737-9725DB13E1DF}" srcOrd="1" destOrd="0" presId="urn:microsoft.com/office/officeart/2008/layout/LinedList"/>
    <dgm:cxn modelId="{83831B55-2578-459A-A4EC-0F9D802D9F3A}" type="presParOf" srcId="{28900EF5-751E-42C1-BF45-99C085F57226}" destId="{668A881A-0869-4E7D-9D2A-06A5F8390237}" srcOrd="4" destOrd="0" presId="urn:microsoft.com/office/officeart/2008/layout/LinedList"/>
    <dgm:cxn modelId="{915DB2F3-9329-47EC-BB3D-7CA306F3EC0B}" type="presParOf" srcId="{28900EF5-751E-42C1-BF45-99C085F57226}" destId="{86B1D79F-4B78-4E8B-A37A-FC421E0CE3BF}" srcOrd="5" destOrd="0" presId="urn:microsoft.com/office/officeart/2008/layout/LinedList"/>
    <dgm:cxn modelId="{8DFE3B9C-9993-4977-A1DD-32B82662254C}" type="presParOf" srcId="{86B1D79F-4B78-4E8B-A37A-FC421E0CE3BF}" destId="{8FEECA68-3AA9-42A6-9B58-B81D6A2605E0}" srcOrd="0" destOrd="0" presId="urn:microsoft.com/office/officeart/2008/layout/LinedList"/>
    <dgm:cxn modelId="{BD646822-9146-456D-A465-0244B8AD89BA}" type="presParOf" srcId="{86B1D79F-4B78-4E8B-A37A-FC421E0CE3BF}" destId="{464A51F1-DFC0-4B81-9E3E-D418DC1CAB72}" srcOrd="1" destOrd="0" presId="urn:microsoft.com/office/officeart/2008/layout/LinedList"/>
    <dgm:cxn modelId="{77D30E9C-638E-4DBD-9B40-B0683C576EE7}" type="presParOf" srcId="{28900EF5-751E-42C1-BF45-99C085F57226}" destId="{04C663D9-6D42-4811-8FBC-B27F7897DEF6}" srcOrd="6" destOrd="0" presId="urn:microsoft.com/office/officeart/2008/layout/LinedList"/>
    <dgm:cxn modelId="{F47C2726-C636-4A66-80B7-84ACCFAE4928}" type="presParOf" srcId="{28900EF5-751E-42C1-BF45-99C085F57226}" destId="{972B2A75-BA6E-465F-81F9-EE2E960F4D08}" srcOrd="7" destOrd="0" presId="urn:microsoft.com/office/officeart/2008/layout/LinedList"/>
    <dgm:cxn modelId="{0E64049A-A177-41D6-B177-0BBAC160BD61}" type="presParOf" srcId="{972B2A75-BA6E-465F-81F9-EE2E960F4D08}" destId="{280BD719-DBDD-4F41-B8B2-B643D23D1F71}" srcOrd="0" destOrd="0" presId="urn:microsoft.com/office/officeart/2008/layout/LinedList"/>
    <dgm:cxn modelId="{6C594AE3-2B1E-4F7A-B152-918E872FA62A}" type="presParOf" srcId="{972B2A75-BA6E-465F-81F9-EE2E960F4D08}" destId="{DB389C0C-946C-4E39-BAAE-DF42B8E33C66}" srcOrd="1" destOrd="0" presId="urn:microsoft.com/office/officeart/2008/layout/LinedList"/>
    <dgm:cxn modelId="{F779387D-3AF2-4D59-8D51-96CCC858D06C}" type="presParOf" srcId="{28900EF5-751E-42C1-BF45-99C085F57226}" destId="{62A36EAA-15A4-41D9-8A13-8DFFA6CA34F5}" srcOrd="8" destOrd="0" presId="urn:microsoft.com/office/officeart/2008/layout/LinedList"/>
    <dgm:cxn modelId="{5D0151E5-182B-4122-8F54-8A4F2537E462}" type="presParOf" srcId="{28900EF5-751E-42C1-BF45-99C085F57226}" destId="{038E57F3-EB29-41BD-8462-9425A199A6A2}" srcOrd="9" destOrd="0" presId="urn:microsoft.com/office/officeart/2008/layout/LinedList"/>
    <dgm:cxn modelId="{378CA273-862F-4D18-B4FA-83E8C1B00719}" type="presParOf" srcId="{038E57F3-EB29-41BD-8462-9425A199A6A2}" destId="{19034F07-B629-4CAA-AB5D-D87B3428E3F3}" srcOrd="0" destOrd="0" presId="urn:microsoft.com/office/officeart/2008/layout/LinedList"/>
    <dgm:cxn modelId="{BB5A3ED1-AFBA-450C-9363-4E90230BBC3D}" type="presParOf" srcId="{038E57F3-EB29-41BD-8462-9425A199A6A2}" destId="{A3F49F3D-57B0-4282-B006-F8CC29FF36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E5887-2500-4F94-99B5-D80CC88D1CF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BC792F8-BF80-4EA3-B364-7BE2DAB5F458}">
      <dgm:prSet/>
      <dgm:spPr/>
      <dgm:t>
        <a:bodyPr/>
        <a:lstStyle/>
        <a:p>
          <a:r>
            <a:rPr lang="en-US"/>
            <a:t>Failure to provide equal athletic/sports opportunity</a:t>
          </a:r>
        </a:p>
      </dgm:t>
    </dgm:pt>
    <dgm:pt modelId="{3844D18C-6EF1-4E6C-91F7-B42D153004E7}" type="parTrans" cxnId="{4EA30CA2-17F3-46A7-A244-138B9B29296F}">
      <dgm:prSet/>
      <dgm:spPr/>
      <dgm:t>
        <a:bodyPr/>
        <a:lstStyle/>
        <a:p>
          <a:endParaRPr lang="en-US"/>
        </a:p>
      </dgm:t>
    </dgm:pt>
    <dgm:pt modelId="{91C50A07-FCD8-4E91-B0CB-E9D7E0A2D174}" type="sibTrans" cxnId="{4EA30CA2-17F3-46A7-A244-138B9B29296F}">
      <dgm:prSet/>
      <dgm:spPr/>
      <dgm:t>
        <a:bodyPr/>
        <a:lstStyle/>
        <a:p>
          <a:endParaRPr lang="en-US"/>
        </a:p>
      </dgm:t>
    </dgm:pt>
    <dgm:pt modelId="{146AC816-A76B-4D3A-9279-E8F847EECDA8}">
      <dgm:prSet/>
      <dgm:spPr/>
      <dgm:t>
        <a:bodyPr/>
        <a:lstStyle/>
        <a:p>
          <a:r>
            <a:rPr lang="en-US"/>
            <a:t>Sexual harassment </a:t>
          </a:r>
        </a:p>
      </dgm:t>
    </dgm:pt>
    <dgm:pt modelId="{1662A60B-5F3B-4186-A2AF-D06427B62261}" type="parTrans" cxnId="{824B0E49-D5D9-484D-95C1-1BBFC48C02AA}">
      <dgm:prSet/>
      <dgm:spPr/>
      <dgm:t>
        <a:bodyPr/>
        <a:lstStyle/>
        <a:p>
          <a:endParaRPr lang="en-US"/>
        </a:p>
      </dgm:t>
    </dgm:pt>
    <dgm:pt modelId="{A4D04FFA-1F4C-489E-9F78-8FC90EDAF55F}" type="sibTrans" cxnId="{824B0E49-D5D9-484D-95C1-1BBFC48C02AA}">
      <dgm:prSet/>
      <dgm:spPr/>
      <dgm:t>
        <a:bodyPr/>
        <a:lstStyle/>
        <a:p>
          <a:endParaRPr lang="en-US"/>
        </a:p>
      </dgm:t>
    </dgm:pt>
    <dgm:pt modelId="{BE7A5CA8-EA0E-4ACD-AFDD-9FA772530AAF}">
      <dgm:prSet/>
      <dgm:spPr/>
      <dgm:t>
        <a:bodyPr/>
        <a:lstStyle/>
        <a:p>
          <a:r>
            <a:rPr lang="en-US"/>
            <a:t>Sexual Assault </a:t>
          </a:r>
        </a:p>
      </dgm:t>
    </dgm:pt>
    <dgm:pt modelId="{ADBD06C5-B561-4E7D-B3F4-D636ED6686DE}" type="parTrans" cxnId="{A85E52DE-F80A-43DE-8227-CAC43CCAB216}">
      <dgm:prSet/>
      <dgm:spPr/>
      <dgm:t>
        <a:bodyPr/>
        <a:lstStyle/>
        <a:p>
          <a:endParaRPr lang="en-US"/>
        </a:p>
      </dgm:t>
    </dgm:pt>
    <dgm:pt modelId="{34261C8D-9E63-449E-98F5-EF8FDC57B0CA}" type="sibTrans" cxnId="{A85E52DE-F80A-43DE-8227-CAC43CCAB216}">
      <dgm:prSet/>
      <dgm:spPr/>
      <dgm:t>
        <a:bodyPr/>
        <a:lstStyle/>
        <a:p>
          <a:endParaRPr lang="en-US"/>
        </a:p>
      </dgm:t>
    </dgm:pt>
    <dgm:pt modelId="{C2141906-9040-4623-B942-DDCD9FD67762}">
      <dgm:prSet/>
      <dgm:spPr/>
      <dgm:t>
        <a:bodyPr/>
        <a:lstStyle/>
        <a:p>
          <a:r>
            <a:rPr lang="en-US"/>
            <a:t>Stalking based on sex</a:t>
          </a:r>
        </a:p>
      </dgm:t>
    </dgm:pt>
    <dgm:pt modelId="{BC4037BA-5450-4802-A1E6-8D11046E9F92}" type="parTrans" cxnId="{7AAC512B-A6A9-45F0-862E-42F06E0DD473}">
      <dgm:prSet/>
      <dgm:spPr/>
      <dgm:t>
        <a:bodyPr/>
        <a:lstStyle/>
        <a:p>
          <a:endParaRPr lang="en-US"/>
        </a:p>
      </dgm:t>
    </dgm:pt>
    <dgm:pt modelId="{C7A8BD8C-8F18-4E69-B930-226A052983F2}" type="sibTrans" cxnId="{7AAC512B-A6A9-45F0-862E-42F06E0DD473}">
      <dgm:prSet/>
      <dgm:spPr/>
      <dgm:t>
        <a:bodyPr/>
        <a:lstStyle/>
        <a:p>
          <a:endParaRPr lang="en-US"/>
        </a:p>
      </dgm:t>
    </dgm:pt>
    <dgm:pt modelId="{492D8D92-FF03-4A59-AF3D-8D10D7F02093}">
      <dgm:prSet/>
      <dgm:spPr/>
      <dgm:t>
        <a:bodyPr/>
        <a:lstStyle/>
        <a:p>
          <a:r>
            <a:rPr lang="en-US" dirty="0">
              <a:solidFill>
                <a:schemeClr val="tx1"/>
              </a:solidFill>
            </a:rPr>
            <a:t>Sex discrimination including gender </a:t>
          </a:r>
          <a:r>
            <a:rPr lang="en-US" dirty="0"/>
            <a:t>and pregnancy </a:t>
          </a:r>
        </a:p>
      </dgm:t>
    </dgm:pt>
    <dgm:pt modelId="{18D36B7C-346E-4717-B8E1-C5B4C06B9905}" type="parTrans" cxnId="{B683D87C-BB47-495E-A292-C74E56B7C42B}">
      <dgm:prSet/>
      <dgm:spPr/>
      <dgm:t>
        <a:bodyPr/>
        <a:lstStyle/>
        <a:p>
          <a:endParaRPr lang="en-US"/>
        </a:p>
      </dgm:t>
    </dgm:pt>
    <dgm:pt modelId="{FF199407-0CB0-46BB-B4ED-DD9398490F5F}" type="sibTrans" cxnId="{B683D87C-BB47-495E-A292-C74E56B7C42B}">
      <dgm:prSet/>
      <dgm:spPr/>
      <dgm:t>
        <a:bodyPr/>
        <a:lstStyle/>
        <a:p>
          <a:endParaRPr lang="en-US"/>
        </a:p>
      </dgm:t>
    </dgm:pt>
    <dgm:pt modelId="{38DAC6E7-3B36-4056-BFF6-63551E252FFE}">
      <dgm:prSet/>
      <dgm:spPr/>
      <dgm:t>
        <a:bodyPr/>
        <a:lstStyle/>
        <a:p>
          <a:r>
            <a:rPr lang="en-US"/>
            <a:t>Retaliation</a:t>
          </a:r>
        </a:p>
      </dgm:t>
    </dgm:pt>
    <dgm:pt modelId="{14EAF2FC-0823-4672-A1DD-73BE236D67AC}" type="parTrans" cxnId="{12DCA326-9B26-463D-972F-123267D7D802}">
      <dgm:prSet/>
      <dgm:spPr/>
      <dgm:t>
        <a:bodyPr/>
        <a:lstStyle/>
        <a:p>
          <a:endParaRPr lang="en-US"/>
        </a:p>
      </dgm:t>
    </dgm:pt>
    <dgm:pt modelId="{1CCA4AF1-B8C0-4710-AA0D-1C341F1CD626}" type="sibTrans" cxnId="{12DCA326-9B26-463D-972F-123267D7D802}">
      <dgm:prSet/>
      <dgm:spPr/>
      <dgm:t>
        <a:bodyPr/>
        <a:lstStyle/>
        <a:p>
          <a:endParaRPr lang="en-US"/>
        </a:p>
      </dgm:t>
    </dgm:pt>
    <dgm:pt modelId="{73D2DD08-62EC-48C2-B2D1-AEAF0BA94E60}" type="pres">
      <dgm:prSet presAssocID="{3F9E5887-2500-4F94-99B5-D80CC88D1CF9}" presName="diagram" presStyleCnt="0">
        <dgm:presLayoutVars>
          <dgm:dir/>
          <dgm:resizeHandles val="exact"/>
        </dgm:presLayoutVars>
      </dgm:prSet>
      <dgm:spPr/>
    </dgm:pt>
    <dgm:pt modelId="{0ECB1830-4E50-4A7E-BC12-35ECF144513A}" type="pres">
      <dgm:prSet presAssocID="{FBC792F8-BF80-4EA3-B364-7BE2DAB5F458}" presName="node" presStyleLbl="node1" presStyleIdx="0" presStyleCnt="6">
        <dgm:presLayoutVars>
          <dgm:bulletEnabled val="1"/>
        </dgm:presLayoutVars>
      </dgm:prSet>
      <dgm:spPr/>
    </dgm:pt>
    <dgm:pt modelId="{F15B9530-D576-4F5A-ACC1-D15E46B5ED19}" type="pres">
      <dgm:prSet presAssocID="{91C50A07-FCD8-4E91-B0CB-E9D7E0A2D174}" presName="sibTrans" presStyleCnt="0"/>
      <dgm:spPr/>
    </dgm:pt>
    <dgm:pt modelId="{C3E1D92D-26C2-422D-AB9C-5A7A518C390B}" type="pres">
      <dgm:prSet presAssocID="{146AC816-A76B-4D3A-9279-E8F847EECDA8}" presName="node" presStyleLbl="node1" presStyleIdx="1" presStyleCnt="6">
        <dgm:presLayoutVars>
          <dgm:bulletEnabled val="1"/>
        </dgm:presLayoutVars>
      </dgm:prSet>
      <dgm:spPr/>
    </dgm:pt>
    <dgm:pt modelId="{2B2AD711-070D-4321-A277-E2AE3BB6D13D}" type="pres">
      <dgm:prSet presAssocID="{A4D04FFA-1F4C-489E-9F78-8FC90EDAF55F}" presName="sibTrans" presStyleCnt="0"/>
      <dgm:spPr/>
    </dgm:pt>
    <dgm:pt modelId="{E61C07A6-358A-4D17-8806-02AAA3A4973D}" type="pres">
      <dgm:prSet presAssocID="{BE7A5CA8-EA0E-4ACD-AFDD-9FA772530AAF}" presName="node" presStyleLbl="node1" presStyleIdx="2" presStyleCnt="6">
        <dgm:presLayoutVars>
          <dgm:bulletEnabled val="1"/>
        </dgm:presLayoutVars>
      </dgm:prSet>
      <dgm:spPr/>
    </dgm:pt>
    <dgm:pt modelId="{9B643485-D69B-4F1D-B68A-32A1E2576FAA}" type="pres">
      <dgm:prSet presAssocID="{34261C8D-9E63-449E-98F5-EF8FDC57B0CA}" presName="sibTrans" presStyleCnt="0"/>
      <dgm:spPr/>
    </dgm:pt>
    <dgm:pt modelId="{B6989373-167A-4DD0-9300-904E9990A886}" type="pres">
      <dgm:prSet presAssocID="{C2141906-9040-4623-B942-DDCD9FD67762}" presName="node" presStyleLbl="node1" presStyleIdx="3" presStyleCnt="6">
        <dgm:presLayoutVars>
          <dgm:bulletEnabled val="1"/>
        </dgm:presLayoutVars>
      </dgm:prSet>
      <dgm:spPr/>
    </dgm:pt>
    <dgm:pt modelId="{E95697E5-438B-45C0-A36B-A67353E0F053}" type="pres">
      <dgm:prSet presAssocID="{C7A8BD8C-8F18-4E69-B930-226A052983F2}" presName="sibTrans" presStyleCnt="0"/>
      <dgm:spPr/>
    </dgm:pt>
    <dgm:pt modelId="{B1A342E0-59EB-425A-8BAC-B62609234DE6}" type="pres">
      <dgm:prSet presAssocID="{492D8D92-FF03-4A59-AF3D-8D10D7F02093}" presName="node" presStyleLbl="node1" presStyleIdx="4" presStyleCnt="6">
        <dgm:presLayoutVars>
          <dgm:bulletEnabled val="1"/>
        </dgm:presLayoutVars>
      </dgm:prSet>
      <dgm:spPr/>
    </dgm:pt>
    <dgm:pt modelId="{1C9D84D4-DC73-4224-A45C-EECDAEE4F2C2}" type="pres">
      <dgm:prSet presAssocID="{FF199407-0CB0-46BB-B4ED-DD9398490F5F}" presName="sibTrans" presStyleCnt="0"/>
      <dgm:spPr/>
    </dgm:pt>
    <dgm:pt modelId="{42044F41-1841-4D98-AF13-3092A7506E4D}" type="pres">
      <dgm:prSet presAssocID="{38DAC6E7-3B36-4056-BFF6-63551E252FFE}" presName="node" presStyleLbl="node1" presStyleIdx="5" presStyleCnt="6">
        <dgm:presLayoutVars>
          <dgm:bulletEnabled val="1"/>
        </dgm:presLayoutVars>
      </dgm:prSet>
      <dgm:spPr/>
    </dgm:pt>
  </dgm:ptLst>
  <dgm:cxnLst>
    <dgm:cxn modelId="{B02A7F1C-432F-43E4-A0A2-56FC8290EDD9}" type="presOf" srcId="{146AC816-A76B-4D3A-9279-E8F847EECDA8}" destId="{C3E1D92D-26C2-422D-AB9C-5A7A518C390B}" srcOrd="0" destOrd="0" presId="urn:microsoft.com/office/officeart/2005/8/layout/default"/>
    <dgm:cxn modelId="{12DCA326-9B26-463D-972F-123267D7D802}" srcId="{3F9E5887-2500-4F94-99B5-D80CC88D1CF9}" destId="{38DAC6E7-3B36-4056-BFF6-63551E252FFE}" srcOrd="5" destOrd="0" parTransId="{14EAF2FC-0823-4672-A1DD-73BE236D67AC}" sibTransId="{1CCA4AF1-B8C0-4710-AA0D-1C341F1CD626}"/>
    <dgm:cxn modelId="{7AAC512B-A6A9-45F0-862E-42F06E0DD473}" srcId="{3F9E5887-2500-4F94-99B5-D80CC88D1CF9}" destId="{C2141906-9040-4623-B942-DDCD9FD67762}" srcOrd="3" destOrd="0" parTransId="{BC4037BA-5450-4802-A1E6-8D11046E9F92}" sibTransId="{C7A8BD8C-8F18-4E69-B930-226A052983F2}"/>
    <dgm:cxn modelId="{8B3BC637-BA72-4575-9254-7C9F0801D2A4}" type="presOf" srcId="{3F9E5887-2500-4F94-99B5-D80CC88D1CF9}" destId="{73D2DD08-62EC-48C2-B2D1-AEAF0BA94E60}" srcOrd="0" destOrd="0" presId="urn:microsoft.com/office/officeart/2005/8/layout/default"/>
    <dgm:cxn modelId="{824B0E49-D5D9-484D-95C1-1BBFC48C02AA}" srcId="{3F9E5887-2500-4F94-99B5-D80CC88D1CF9}" destId="{146AC816-A76B-4D3A-9279-E8F847EECDA8}" srcOrd="1" destOrd="0" parTransId="{1662A60B-5F3B-4186-A2AF-D06427B62261}" sibTransId="{A4D04FFA-1F4C-489E-9F78-8FC90EDAF55F}"/>
    <dgm:cxn modelId="{166EFF4F-E2E8-4289-A879-2601BF851BD8}" type="presOf" srcId="{38DAC6E7-3B36-4056-BFF6-63551E252FFE}" destId="{42044F41-1841-4D98-AF13-3092A7506E4D}" srcOrd="0" destOrd="0" presId="urn:microsoft.com/office/officeart/2005/8/layout/default"/>
    <dgm:cxn modelId="{5679BB54-83F8-40C0-BFD1-E43D0A47774D}" type="presOf" srcId="{C2141906-9040-4623-B942-DDCD9FD67762}" destId="{B6989373-167A-4DD0-9300-904E9990A886}" srcOrd="0" destOrd="0" presId="urn:microsoft.com/office/officeart/2005/8/layout/default"/>
    <dgm:cxn modelId="{B683D87C-BB47-495E-A292-C74E56B7C42B}" srcId="{3F9E5887-2500-4F94-99B5-D80CC88D1CF9}" destId="{492D8D92-FF03-4A59-AF3D-8D10D7F02093}" srcOrd="4" destOrd="0" parTransId="{18D36B7C-346E-4717-B8E1-C5B4C06B9905}" sibTransId="{FF199407-0CB0-46BB-B4ED-DD9398490F5F}"/>
    <dgm:cxn modelId="{DEBF6C7E-BC1E-4ED2-91DB-E0749A003589}" type="presOf" srcId="{BE7A5CA8-EA0E-4ACD-AFDD-9FA772530AAF}" destId="{E61C07A6-358A-4D17-8806-02AAA3A4973D}" srcOrd="0" destOrd="0" presId="urn:microsoft.com/office/officeart/2005/8/layout/default"/>
    <dgm:cxn modelId="{4EA30CA2-17F3-46A7-A244-138B9B29296F}" srcId="{3F9E5887-2500-4F94-99B5-D80CC88D1CF9}" destId="{FBC792F8-BF80-4EA3-B364-7BE2DAB5F458}" srcOrd="0" destOrd="0" parTransId="{3844D18C-6EF1-4E6C-91F7-B42D153004E7}" sibTransId="{91C50A07-FCD8-4E91-B0CB-E9D7E0A2D174}"/>
    <dgm:cxn modelId="{8D02A4A6-053F-44C5-A704-2C0B967643E9}" type="presOf" srcId="{FBC792F8-BF80-4EA3-B364-7BE2DAB5F458}" destId="{0ECB1830-4E50-4A7E-BC12-35ECF144513A}" srcOrd="0" destOrd="0" presId="urn:microsoft.com/office/officeart/2005/8/layout/default"/>
    <dgm:cxn modelId="{01B860AC-8A88-4C00-85E7-4725BC80FE60}" type="presOf" srcId="{492D8D92-FF03-4A59-AF3D-8D10D7F02093}" destId="{B1A342E0-59EB-425A-8BAC-B62609234DE6}" srcOrd="0" destOrd="0" presId="urn:microsoft.com/office/officeart/2005/8/layout/default"/>
    <dgm:cxn modelId="{A85E52DE-F80A-43DE-8227-CAC43CCAB216}" srcId="{3F9E5887-2500-4F94-99B5-D80CC88D1CF9}" destId="{BE7A5CA8-EA0E-4ACD-AFDD-9FA772530AAF}" srcOrd="2" destOrd="0" parTransId="{ADBD06C5-B561-4E7D-B3F4-D636ED6686DE}" sibTransId="{34261C8D-9E63-449E-98F5-EF8FDC57B0CA}"/>
    <dgm:cxn modelId="{2E93589A-B477-4AEF-9062-04FB4FCBF095}" type="presParOf" srcId="{73D2DD08-62EC-48C2-B2D1-AEAF0BA94E60}" destId="{0ECB1830-4E50-4A7E-BC12-35ECF144513A}" srcOrd="0" destOrd="0" presId="urn:microsoft.com/office/officeart/2005/8/layout/default"/>
    <dgm:cxn modelId="{5F29346C-732C-4B11-BB33-99F3E10A3175}" type="presParOf" srcId="{73D2DD08-62EC-48C2-B2D1-AEAF0BA94E60}" destId="{F15B9530-D576-4F5A-ACC1-D15E46B5ED19}" srcOrd="1" destOrd="0" presId="urn:microsoft.com/office/officeart/2005/8/layout/default"/>
    <dgm:cxn modelId="{F90D1595-E5AE-43C6-830C-DF90DB821531}" type="presParOf" srcId="{73D2DD08-62EC-48C2-B2D1-AEAF0BA94E60}" destId="{C3E1D92D-26C2-422D-AB9C-5A7A518C390B}" srcOrd="2" destOrd="0" presId="urn:microsoft.com/office/officeart/2005/8/layout/default"/>
    <dgm:cxn modelId="{87EC3B5C-F3A8-4986-A18E-654A351A3552}" type="presParOf" srcId="{73D2DD08-62EC-48C2-B2D1-AEAF0BA94E60}" destId="{2B2AD711-070D-4321-A277-E2AE3BB6D13D}" srcOrd="3" destOrd="0" presId="urn:microsoft.com/office/officeart/2005/8/layout/default"/>
    <dgm:cxn modelId="{24820CFE-F188-4C06-95FB-2E7A5569E888}" type="presParOf" srcId="{73D2DD08-62EC-48C2-B2D1-AEAF0BA94E60}" destId="{E61C07A6-358A-4D17-8806-02AAA3A4973D}" srcOrd="4" destOrd="0" presId="urn:microsoft.com/office/officeart/2005/8/layout/default"/>
    <dgm:cxn modelId="{83AE76FA-402A-4AA5-B86A-A4459C41F8DC}" type="presParOf" srcId="{73D2DD08-62EC-48C2-B2D1-AEAF0BA94E60}" destId="{9B643485-D69B-4F1D-B68A-32A1E2576FAA}" srcOrd="5" destOrd="0" presId="urn:microsoft.com/office/officeart/2005/8/layout/default"/>
    <dgm:cxn modelId="{D4746689-18A0-4ACA-9D93-FC223B4DBE2D}" type="presParOf" srcId="{73D2DD08-62EC-48C2-B2D1-AEAF0BA94E60}" destId="{B6989373-167A-4DD0-9300-904E9990A886}" srcOrd="6" destOrd="0" presId="urn:microsoft.com/office/officeart/2005/8/layout/default"/>
    <dgm:cxn modelId="{D72ED8C2-4628-42D1-8956-B5D20A7ABD17}" type="presParOf" srcId="{73D2DD08-62EC-48C2-B2D1-AEAF0BA94E60}" destId="{E95697E5-438B-45C0-A36B-A67353E0F053}" srcOrd="7" destOrd="0" presId="urn:microsoft.com/office/officeart/2005/8/layout/default"/>
    <dgm:cxn modelId="{03CAD9DB-1B99-49FC-941A-D1596EE05414}" type="presParOf" srcId="{73D2DD08-62EC-48C2-B2D1-AEAF0BA94E60}" destId="{B1A342E0-59EB-425A-8BAC-B62609234DE6}" srcOrd="8" destOrd="0" presId="urn:microsoft.com/office/officeart/2005/8/layout/default"/>
    <dgm:cxn modelId="{6A10BE14-58BB-4643-9800-FEC10D0B8433}" type="presParOf" srcId="{73D2DD08-62EC-48C2-B2D1-AEAF0BA94E60}" destId="{1C9D84D4-DC73-4224-A45C-EECDAEE4F2C2}" srcOrd="9" destOrd="0" presId="urn:microsoft.com/office/officeart/2005/8/layout/default"/>
    <dgm:cxn modelId="{359F6A4F-4C62-4B43-83EA-D5C3432A15BE}" type="presParOf" srcId="{73D2DD08-62EC-48C2-B2D1-AEAF0BA94E60}" destId="{42044F41-1841-4D98-AF13-3092A7506E4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42E03-1D2B-40A8-BAE4-F7D24ED126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29E0B53-7B87-484F-B1F0-845B681EC7AA}">
      <dgm:prSet/>
      <dgm:spPr/>
      <dgm:t>
        <a:bodyPr/>
        <a:lstStyle/>
        <a:p>
          <a:r>
            <a:rPr lang="en-US"/>
            <a:t>Title IX applies to the following relationships:</a:t>
          </a:r>
        </a:p>
      </dgm:t>
    </dgm:pt>
    <dgm:pt modelId="{279DC0F3-7E33-4C77-827E-FCC02E4AEABE}" type="parTrans" cxnId="{756E56B7-D867-4EE9-8B54-133C4EA71801}">
      <dgm:prSet/>
      <dgm:spPr/>
      <dgm:t>
        <a:bodyPr/>
        <a:lstStyle/>
        <a:p>
          <a:endParaRPr lang="en-US"/>
        </a:p>
      </dgm:t>
    </dgm:pt>
    <dgm:pt modelId="{A66F9A62-24BF-43E3-8845-7B37882D52D5}" type="sibTrans" cxnId="{756E56B7-D867-4EE9-8B54-133C4EA71801}">
      <dgm:prSet/>
      <dgm:spPr/>
      <dgm:t>
        <a:bodyPr/>
        <a:lstStyle/>
        <a:p>
          <a:endParaRPr lang="en-US"/>
        </a:p>
      </dgm:t>
    </dgm:pt>
    <dgm:pt modelId="{DEC5CC59-490A-41A3-994F-4D01324293D0}">
      <dgm:prSet/>
      <dgm:spPr/>
      <dgm:t>
        <a:bodyPr/>
        <a:lstStyle/>
        <a:p>
          <a:r>
            <a:rPr lang="en-US"/>
            <a:t>Student to Student</a:t>
          </a:r>
        </a:p>
      </dgm:t>
    </dgm:pt>
    <dgm:pt modelId="{FCD8DB7F-D2CB-4AF6-8234-9CAF775F9ED9}" type="parTrans" cxnId="{9CF256B0-B276-459E-8067-DE2A91E979AD}">
      <dgm:prSet/>
      <dgm:spPr/>
      <dgm:t>
        <a:bodyPr/>
        <a:lstStyle/>
        <a:p>
          <a:endParaRPr lang="en-US"/>
        </a:p>
      </dgm:t>
    </dgm:pt>
    <dgm:pt modelId="{EE8ACC3C-66A1-4905-95BA-34B23853BCBD}" type="sibTrans" cxnId="{9CF256B0-B276-459E-8067-DE2A91E979AD}">
      <dgm:prSet/>
      <dgm:spPr/>
      <dgm:t>
        <a:bodyPr/>
        <a:lstStyle/>
        <a:p>
          <a:endParaRPr lang="en-US"/>
        </a:p>
      </dgm:t>
    </dgm:pt>
    <dgm:pt modelId="{A53222FB-2847-421C-AA3A-339F6FEBC416}">
      <dgm:prSet/>
      <dgm:spPr/>
      <dgm:t>
        <a:bodyPr/>
        <a:lstStyle/>
        <a:p>
          <a:r>
            <a:rPr lang="en-US"/>
            <a:t>Employee to Student</a:t>
          </a:r>
        </a:p>
      </dgm:t>
    </dgm:pt>
    <dgm:pt modelId="{089C8491-5E98-4B44-AB4B-28DC2F2A27B6}" type="parTrans" cxnId="{B012CF29-54A0-4E56-91EB-C341E7C98DB4}">
      <dgm:prSet/>
      <dgm:spPr/>
      <dgm:t>
        <a:bodyPr/>
        <a:lstStyle/>
        <a:p>
          <a:endParaRPr lang="en-US"/>
        </a:p>
      </dgm:t>
    </dgm:pt>
    <dgm:pt modelId="{50F3E9DC-6413-4E9F-916F-21A3794DBC2A}" type="sibTrans" cxnId="{B012CF29-54A0-4E56-91EB-C341E7C98DB4}">
      <dgm:prSet/>
      <dgm:spPr/>
      <dgm:t>
        <a:bodyPr/>
        <a:lstStyle/>
        <a:p>
          <a:endParaRPr lang="en-US"/>
        </a:p>
      </dgm:t>
    </dgm:pt>
    <dgm:pt modelId="{9270C252-6FD3-4409-9836-49EBCD945821}">
      <dgm:prSet/>
      <dgm:spPr/>
      <dgm:t>
        <a:bodyPr/>
        <a:lstStyle/>
        <a:p>
          <a:r>
            <a:rPr lang="en-US"/>
            <a:t>Student to Employee</a:t>
          </a:r>
        </a:p>
      </dgm:t>
    </dgm:pt>
    <dgm:pt modelId="{34DCFC39-A33C-4936-87F2-2BBEBB19BC9A}" type="parTrans" cxnId="{1B96EAA6-BB2B-4C57-B76C-73995C0C3C08}">
      <dgm:prSet/>
      <dgm:spPr/>
      <dgm:t>
        <a:bodyPr/>
        <a:lstStyle/>
        <a:p>
          <a:endParaRPr lang="en-US"/>
        </a:p>
      </dgm:t>
    </dgm:pt>
    <dgm:pt modelId="{CEFED4D6-596D-47CC-B41A-9EDD53407562}" type="sibTrans" cxnId="{1B96EAA6-BB2B-4C57-B76C-73995C0C3C08}">
      <dgm:prSet/>
      <dgm:spPr/>
      <dgm:t>
        <a:bodyPr/>
        <a:lstStyle/>
        <a:p>
          <a:endParaRPr lang="en-US"/>
        </a:p>
      </dgm:t>
    </dgm:pt>
    <dgm:pt modelId="{83FC0833-E054-4D8A-AABD-D0876FF10B37}">
      <dgm:prSet/>
      <dgm:spPr/>
      <dgm:t>
        <a:bodyPr/>
        <a:lstStyle/>
        <a:p>
          <a:r>
            <a:rPr lang="en-US"/>
            <a:t>HR handles Employee to Employee under Title VII</a:t>
          </a:r>
        </a:p>
      </dgm:t>
    </dgm:pt>
    <dgm:pt modelId="{C91DA843-BD91-4D67-8F25-2D18ED7C0258}" type="parTrans" cxnId="{E3442262-1514-40F5-80E5-EAF7C7335A80}">
      <dgm:prSet/>
      <dgm:spPr/>
      <dgm:t>
        <a:bodyPr/>
        <a:lstStyle/>
        <a:p>
          <a:endParaRPr lang="en-US"/>
        </a:p>
      </dgm:t>
    </dgm:pt>
    <dgm:pt modelId="{117AC8C8-5F21-4A1F-B7C6-BFFBFB5B42EF}" type="sibTrans" cxnId="{E3442262-1514-40F5-80E5-EAF7C7335A80}">
      <dgm:prSet/>
      <dgm:spPr/>
      <dgm:t>
        <a:bodyPr/>
        <a:lstStyle/>
        <a:p>
          <a:endParaRPr lang="en-US"/>
        </a:p>
      </dgm:t>
    </dgm:pt>
    <dgm:pt modelId="{84CB8AF9-EA44-44B4-A274-49611833886E}" type="pres">
      <dgm:prSet presAssocID="{3C642E03-1D2B-40A8-BAE4-F7D24ED12624}" presName="linear" presStyleCnt="0">
        <dgm:presLayoutVars>
          <dgm:animLvl val="lvl"/>
          <dgm:resizeHandles val="exact"/>
        </dgm:presLayoutVars>
      </dgm:prSet>
      <dgm:spPr/>
    </dgm:pt>
    <dgm:pt modelId="{B2576AC8-16F1-4961-B436-85349C43840F}" type="pres">
      <dgm:prSet presAssocID="{529E0B53-7B87-484F-B1F0-845B681EC7AA}" presName="parentText" presStyleLbl="node1" presStyleIdx="0" presStyleCnt="1">
        <dgm:presLayoutVars>
          <dgm:chMax val="0"/>
          <dgm:bulletEnabled val="1"/>
        </dgm:presLayoutVars>
      </dgm:prSet>
      <dgm:spPr/>
    </dgm:pt>
    <dgm:pt modelId="{FAAA2D9D-97E1-499C-BF8D-A4E6E0EED23A}" type="pres">
      <dgm:prSet presAssocID="{529E0B53-7B87-484F-B1F0-845B681EC7AA}" presName="childText" presStyleLbl="revTx" presStyleIdx="0" presStyleCnt="1">
        <dgm:presLayoutVars>
          <dgm:bulletEnabled val="1"/>
        </dgm:presLayoutVars>
      </dgm:prSet>
      <dgm:spPr/>
    </dgm:pt>
  </dgm:ptLst>
  <dgm:cxnLst>
    <dgm:cxn modelId="{B012CF29-54A0-4E56-91EB-C341E7C98DB4}" srcId="{529E0B53-7B87-484F-B1F0-845B681EC7AA}" destId="{A53222FB-2847-421C-AA3A-339F6FEBC416}" srcOrd="1" destOrd="0" parTransId="{089C8491-5E98-4B44-AB4B-28DC2F2A27B6}" sibTransId="{50F3E9DC-6413-4E9F-916F-21A3794DBC2A}"/>
    <dgm:cxn modelId="{E3442262-1514-40F5-80E5-EAF7C7335A80}" srcId="{529E0B53-7B87-484F-B1F0-845B681EC7AA}" destId="{83FC0833-E054-4D8A-AABD-D0876FF10B37}" srcOrd="3" destOrd="0" parTransId="{C91DA843-BD91-4D67-8F25-2D18ED7C0258}" sibTransId="{117AC8C8-5F21-4A1F-B7C6-BFFBFB5B42EF}"/>
    <dgm:cxn modelId="{6FDAAC62-CC3E-491F-A6AC-60E836B47939}" type="presOf" srcId="{83FC0833-E054-4D8A-AABD-D0876FF10B37}" destId="{FAAA2D9D-97E1-499C-BF8D-A4E6E0EED23A}" srcOrd="0" destOrd="3" presId="urn:microsoft.com/office/officeart/2005/8/layout/vList2"/>
    <dgm:cxn modelId="{4C4AAC45-5C69-4503-B8A7-DCC9FA894A3E}" type="presOf" srcId="{DEC5CC59-490A-41A3-994F-4D01324293D0}" destId="{FAAA2D9D-97E1-499C-BF8D-A4E6E0EED23A}" srcOrd="0" destOrd="0" presId="urn:microsoft.com/office/officeart/2005/8/layout/vList2"/>
    <dgm:cxn modelId="{BA01946A-09F1-425F-BD97-242B88080FD1}" type="presOf" srcId="{3C642E03-1D2B-40A8-BAE4-F7D24ED12624}" destId="{84CB8AF9-EA44-44B4-A274-49611833886E}" srcOrd="0" destOrd="0" presId="urn:microsoft.com/office/officeart/2005/8/layout/vList2"/>
    <dgm:cxn modelId="{09951C4C-EF86-423A-9EB9-FC2297AB167D}" type="presOf" srcId="{529E0B53-7B87-484F-B1F0-845B681EC7AA}" destId="{B2576AC8-16F1-4961-B436-85349C43840F}" srcOrd="0" destOrd="0" presId="urn:microsoft.com/office/officeart/2005/8/layout/vList2"/>
    <dgm:cxn modelId="{E53BAA7E-9B1D-49AD-8E2E-33B85D6463E8}" type="presOf" srcId="{A53222FB-2847-421C-AA3A-339F6FEBC416}" destId="{FAAA2D9D-97E1-499C-BF8D-A4E6E0EED23A}" srcOrd="0" destOrd="1" presId="urn:microsoft.com/office/officeart/2005/8/layout/vList2"/>
    <dgm:cxn modelId="{1B96EAA6-BB2B-4C57-B76C-73995C0C3C08}" srcId="{529E0B53-7B87-484F-B1F0-845B681EC7AA}" destId="{9270C252-6FD3-4409-9836-49EBCD945821}" srcOrd="2" destOrd="0" parTransId="{34DCFC39-A33C-4936-87F2-2BBEBB19BC9A}" sibTransId="{CEFED4D6-596D-47CC-B41A-9EDD53407562}"/>
    <dgm:cxn modelId="{9CF256B0-B276-459E-8067-DE2A91E979AD}" srcId="{529E0B53-7B87-484F-B1F0-845B681EC7AA}" destId="{DEC5CC59-490A-41A3-994F-4D01324293D0}" srcOrd="0" destOrd="0" parTransId="{FCD8DB7F-D2CB-4AF6-8234-9CAF775F9ED9}" sibTransId="{EE8ACC3C-66A1-4905-95BA-34B23853BCBD}"/>
    <dgm:cxn modelId="{756E56B7-D867-4EE9-8B54-133C4EA71801}" srcId="{3C642E03-1D2B-40A8-BAE4-F7D24ED12624}" destId="{529E0B53-7B87-484F-B1F0-845B681EC7AA}" srcOrd="0" destOrd="0" parTransId="{279DC0F3-7E33-4C77-827E-FCC02E4AEABE}" sibTransId="{A66F9A62-24BF-43E3-8845-7B37882D52D5}"/>
    <dgm:cxn modelId="{B2E93BC7-D42D-4A23-9644-B6A928068843}" type="presOf" srcId="{9270C252-6FD3-4409-9836-49EBCD945821}" destId="{FAAA2D9D-97E1-499C-BF8D-A4E6E0EED23A}" srcOrd="0" destOrd="2" presId="urn:microsoft.com/office/officeart/2005/8/layout/vList2"/>
    <dgm:cxn modelId="{72803DFC-D8C3-4017-B4EA-34F45FECACC8}" type="presParOf" srcId="{84CB8AF9-EA44-44B4-A274-49611833886E}" destId="{B2576AC8-16F1-4961-B436-85349C43840F}" srcOrd="0" destOrd="0" presId="urn:microsoft.com/office/officeart/2005/8/layout/vList2"/>
    <dgm:cxn modelId="{F667CD50-7053-40FB-8B2B-959692AFD655}" type="presParOf" srcId="{84CB8AF9-EA44-44B4-A274-49611833886E}" destId="{FAAA2D9D-97E1-499C-BF8D-A4E6E0EED23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58D14B-9AD5-41CF-8595-7B90997F5BF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139655B-CF69-47F9-AC98-A232582A7213}">
      <dgm:prSet/>
      <dgm:spPr/>
      <dgm:t>
        <a:bodyPr/>
        <a:lstStyle/>
        <a:p>
          <a:r>
            <a:rPr lang="en-US" dirty="0"/>
            <a:t>Responsible Person- Alcorn designee(s) with the authority to take corrective action on the part of the institution and who may receive actual knowledge of a grievance or allegation.</a:t>
          </a:r>
        </a:p>
      </dgm:t>
    </dgm:pt>
    <dgm:pt modelId="{ADD7B922-2C8C-41FF-83F1-212FE3D5498D}" type="parTrans" cxnId="{90F849B1-BAC9-439F-9C59-B45AC9755E9C}">
      <dgm:prSet/>
      <dgm:spPr/>
      <dgm:t>
        <a:bodyPr/>
        <a:lstStyle/>
        <a:p>
          <a:endParaRPr lang="en-US"/>
        </a:p>
      </dgm:t>
    </dgm:pt>
    <dgm:pt modelId="{6EAE429D-2C27-4B32-A4C0-D02761AD5CE3}" type="sibTrans" cxnId="{90F849B1-BAC9-439F-9C59-B45AC9755E9C}">
      <dgm:prSet/>
      <dgm:spPr/>
      <dgm:t>
        <a:bodyPr/>
        <a:lstStyle/>
        <a:p>
          <a:endParaRPr lang="en-US"/>
        </a:p>
      </dgm:t>
    </dgm:pt>
    <dgm:pt modelId="{1DA219F9-AF5D-4324-B036-BB9DE0E70D0F}">
      <dgm:prSet/>
      <dgm:spPr/>
      <dgm:t>
        <a:bodyPr/>
        <a:lstStyle/>
        <a:p>
          <a:r>
            <a:rPr lang="en-US"/>
            <a:t>Complainant – An individual who is alleged to be the victim of conduct that could constitute sexual harassment. (accuser)</a:t>
          </a:r>
        </a:p>
      </dgm:t>
    </dgm:pt>
    <dgm:pt modelId="{C366EBEB-4392-4D9E-B872-C47A4738DC52}" type="parTrans" cxnId="{A6642381-D0DE-40BC-9ECC-676287A6D574}">
      <dgm:prSet/>
      <dgm:spPr/>
      <dgm:t>
        <a:bodyPr/>
        <a:lstStyle/>
        <a:p>
          <a:endParaRPr lang="en-US"/>
        </a:p>
      </dgm:t>
    </dgm:pt>
    <dgm:pt modelId="{2B8D506A-3EA4-4852-BC50-1675ACF50385}" type="sibTrans" cxnId="{A6642381-D0DE-40BC-9ECC-676287A6D574}">
      <dgm:prSet/>
      <dgm:spPr/>
      <dgm:t>
        <a:bodyPr/>
        <a:lstStyle/>
        <a:p>
          <a:endParaRPr lang="en-US"/>
        </a:p>
      </dgm:t>
    </dgm:pt>
    <dgm:pt modelId="{D21E85D3-362A-43E7-92A5-0F32202FC4BD}">
      <dgm:prSet/>
      <dgm:spPr/>
      <dgm:t>
        <a:bodyPr/>
        <a:lstStyle/>
        <a:p>
          <a:r>
            <a:rPr lang="en-US"/>
            <a:t>Respondent – An individual who has been reported to be the perpetrator of conduct that could constitute sexual harassment. (accused) </a:t>
          </a:r>
        </a:p>
      </dgm:t>
    </dgm:pt>
    <dgm:pt modelId="{53F9921A-03CE-43C2-AE35-C2CEC76F903F}" type="parTrans" cxnId="{49FF7BD1-AF68-4AF8-987C-27693D8F917F}">
      <dgm:prSet/>
      <dgm:spPr/>
      <dgm:t>
        <a:bodyPr/>
        <a:lstStyle/>
        <a:p>
          <a:endParaRPr lang="en-US"/>
        </a:p>
      </dgm:t>
    </dgm:pt>
    <dgm:pt modelId="{A241B2D2-3C61-472D-87D7-E690B3A21F7B}" type="sibTrans" cxnId="{49FF7BD1-AF68-4AF8-987C-27693D8F917F}">
      <dgm:prSet/>
      <dgm:spPr/>
      <dgm:t>
        <a:bodyPr/>
        <a:lstStyle/>
        <a:p>
          <a:endParaRPr lang="en-US"/>
        </a:p>
      </dgm:t>
    </dgm:pt>
    <dgm:pt modelId="{48867D85-F3AE-4B88-A2D7-4F8299BF1E6F}" type="pres">
      <dgm:prSet presAssocID="{BD58D14B-9AD5-41CF-8595-7B90997F5BF9}" presName="vert0" presStyleCnt="0">
        <dgm:presLayoutVars>
          <dgm:dir/>
          <dgm:animOne val="branch"/>
          <dgm:animLvl val="lvl"/>
        </dgm:presLayoutVars>
      </dgm:prSet>
      <dgm:spPr/>
    </dgm:pt>
    <dgm:pt modelId="{35D9E3D5-18E1-4871-80B4-A579FA115568}" type="pres">
      <dgm:prSet presAssocID="{5139655B-CF69-47F9-AC98-A232582A7213}" presName="thickLine" presStyleLbl="alignNode1" presStyleIdx="0" presStyleCnt="3"/>
      <dgm:spPr/>
    </dgm:pt>
    <dgm:pt modelId="{811C2C78-284F-4E58-9603-471170E27DED}" type="pres">
      <dgm:prSet presAssocID="{5139655B-CF69-47F9-AC98-A232582A7213}" presName="horz1" presStyleCnt="0"/>
      <dgm:spPr/>
    </dgm:pt>
    <dgm:pt modelId="{37950B25-40D1-4692-9C5C-C8D89F30F6FF}" type="pres">
      <dgm:prSet presAssocID="{5139655B-CF69-47F9-AC98-A232582A7213}" presName="tx1" presStyleLbl="revTx" presStyleIdx="0" presStyleCnt="3"/>
      <dgm:spPr/>
    </dgm:pt>
    <dgm:pt modelId="{E2EAA9F3-1C14-494F-8401-748AEF17EC81}" type="pres">
      <dgm:prSet presAssocID="{5139655B-CF69-47F9-AC98-A232582A7213}" presName="vert1" presStyleCnt="0"/>
      <dgm:spPr/>
    </dgm:pt>
    <dgm:pt modelId="{0003C49E-0156-4EBE-9E25-EF66AB4FD633}" type="pres">
      <dgm:prSet presAssocID="{1DA219F9-AF5D-4324-B036-BB9DE0E70D0F}" presName="thickLine" presStyleLbl="alignNode1" presStyleIdx="1" presStyleCnt="3"/>
      <dgm:spPr/>
    </dgm:pt>
    <dgm:pt modelId="{DD9123D3-B0C6-42B9-A53E-0E840A7FEB17}" type="pres">
      <dgm:prSet presAssocID="{1DA219F9-AF5D-4324-B036-BB9DE0E70D0F}" presName="horz1" presStyleCnt="0"/>
      <dgm:spPr/>
    </dgm:pt>
    <dgm:pt modelId="{7ED61BF3-4068-4AA8-873E-44B36D505E46}" type="pres">
      <dgm:prSet presAssocID="{1DA219F9-AF5D-4324-B036-BB9DE0E70D0F}" presName="tx1" presStyleLbl="revTx" presStyleIdx="1" presStyleCnt="3"/>
      <dgm:spPr/>
    </dgm:pt>
    <dgm:pt modelId="{4B863962-B9EF-4C06-8D79-C9B4636DA7D9}" type="pres">
      <dgm:prSet presAssocID="{1DA219F9-AF5D-4324-B036-BB9DE0E70D0F}" presName="vert1" presStyleCnt="0"/>
      <dgm:spPr/>
    </dgm:pt>
    <dgm:pt modelId="{0AF5B030-340D-4F33-879B-38C9FA798A78}" type="pres">
      <dgm:prSet presAssocID="{D21E85D3-362A-43E7-92A5-0F32202FC4BD}" presName="thickLine" presStyleLbl="alignNode1" presStyleIdx="2" presStyleCnt="3"/>
      <dgm:spPr/>
    </dgm:pt>
    <dgm:pt modelId="{DE4B40D7-7AAD-48B3-9500-CD3E081B9895}" type="pres">
      <dgm:prSet presAssocID="{D21E85D3-362A-43E7-92A5-0F32202FC4BD}" presName="horz1" presStyleCnt="0"/>
      <dgm:spPr/>
    </dgm:pt>
    <dgm:pt modelId="{69FC1EE4-3076-45DC-BC8E-38D44DB9CEAC}" type="pres">
      <dgm:prSet presAssocID="{D21E85D3-362A-43E7-92A5-0F32202FC4BD}" presName="tx1" presStyleLbl="revTx" presStyleIdx="2" presStyleCnt="3"/>
      <dgm:spPr/>
    </dgm:pt>
    <dgm:pt modelId="{DFBF589D-0312-4DC8-ACFB-CB394906212B}" type="pres">
      <dgm:prSet presAssocID="{D21E85D3-362A-43E7-92A5-0F32202FC4BD}" presName="vert1" presStyleCnt="0"/>
      <dgm:spPr/>
    </dgm:pt>
  </dgm:ptLst>
  <dgm:cxnLst>
    <dgm:cxn modelId="{4AF3A912-0F92-4149-B539-4DEBB44CE967}" type="presOf" srcId="{1DA219F9-AF5D-4324-B036-BB9DE0E70D0F}" destId="{7ED61BF3-4068-4AA8-873E-44B36D505E46}" srcOrd="0" destOrd="0" presId="urn:microsoft.com/office/officeart/2008/layout/LinedList"/>
    <dgm:cxn modelId="{2644834E-265F-45D1-82CB-508FF10850D6}" type="presOf" srcId="{D21E85D3-362A-43E7-92A5-0F32202FC4BD}" destId="{69FC1EE4-3076-45DC-BC8E-38D44DB9CEAC}" srcOrd="0" destOrd="0" presId="urn:microsoft.com/office/officeart/2008/layout/LinedList"/>
    <dgm:cxn modelId="{A6642381-D0DE-40BC-9ECC-676287A6D574}" srcId="{BD58D14B-9AD5-41CF-8595-7B90997F5BF9}" destId="{1DA219F9-AF5D-4324-B036-BB9DE0E70D0F}" srcOrd="1" destOrd="0" parTransId="{C366EBEB-4392-4D9E-B872-C47A4738DC52}" sibTransId="{2B8D506A-3EA4-4852-BC50-1675ACF50385}"/>
    <dgm:cxn modelId="{AB977E83-C74D-4D91-AA3F-6977579A552E}" type="presOf" srcId="{BD58D14B-9AD5-41CF-8595-7B90997F5BF9}" destId="{48867D85-F3AE-4B88-A2D7-4F8299BF1E6F}" srcOrd="0" destOrd="0" presId="urn:microsoft.com/office/officeart/2008/layout/LinedList"/>
    <dgm:cxn modelId="{937C688D-82E7-4FF0-8880-2B03B38295CA}" type="presOf" srcId="{5139655B-CF69-47F9-AC98-A232582A7213}" destId="{37950B25-40D1-4692-9C5C-C8D89F30F6FF}" srcOrd="0" destOrd="0" presId="urn:microsoft.com/office/officeart/2008/layout/LinedList"/>
    <dgm:cxn modelId="{90F849B1-BAC9-439F-9C59-B45AC9755E9C}" srcId="{BD58D14B-9AD5-41CF-8595-7B90997F5BF9}" destId="{5139655B-CF69-47F9-AC98-A232582A7213}" srcOrd="0" destOrd="0" parTransId="{ADD7B922-2C8C-41FF-83F1-212FE3D5498D}" sibTransId="{6EAE429D-2C27-4B32-A4C0-D02761AD5CE3}"/>
    <dgm:cxn modelId="{49FF7BD1-AF68-4AF8-987C-27693D8F917F}" srcId="{BD58D14B-9AD5-41CF-8595-7B90997F5BF9}" destId="{D21E85D3-362A-43E7-92A5-0F32202FC4BD}" srcOrd="2" destOrd="0" parTransId="{53F9921A-03CE-43C2-AE35-C2CEC76F903F}" sibTransId="{A241B2D2-3C61-472D-87D7-E690B3A21F7B}"/>
    <dgm:cxn modelId="{E7301383-A360-49F7-A9FE-1602609053CF}" type="presParOf" srcId="{48867D85-F3AE-4B88-A2D7-4F8299BF1E6F}" destId="{35D9E3D5-18E1-4871-80B4-A579FA115568}" srcOrd="0" destOrd="0" presId="urn:microsoft.com/office/officeart/2008/layout/LinedList"/>
    <dgm:cxn modelId="{34D07E8E-4695-4667-BEE8-81B9C5B6712E}" type="presParOf" srcId="{48867D85-F3AE-4B88-A2D7-4F8299BF1E6F}" destId="{811C2C78-284F-4E58-9603-471170E27DED}" srcOrd="1" destOrd="0" presId="urn:microsoft.com/office/officeart/2008/layout/LinedList"/>
    <dgm:cxn modelId="{387992DB-8273-4B55-8B15-F5168BF6FAAA}" type="presParOf" srcId="{811C2C78-284F-4E58-9603-471170E27DED}" destId="{37950B25-40D1-4692-9C5C-C8D89F30F6FF}" srcOrd="0" destOrd="0" presId="urn:microsoft.com/office/officeart/2008/layout/LinedList"/>
    <dgm:cxn modelId="{FC23390F-79B1-461A-AA59-EDEB23F051E0}" type="presParOf" srcId="{811C2C78-284F-4E58-9603-471170E27DED}" destId="{E2EAA9F3-1C14-494F-8401-748AEF17EC81}" srcOrd="1" destOrd="0" presId="urn:microsoft.com/office/officeart/2008/layout/LinedList"/>
    <dgm:cxn modelId="{49664A1C-4D84-438F-94B3-39717760C2B4}" type="presParOf" srcId="{48867D85-F3AE-4B88-A2D7-4F8299BF1E6F}" destId="{0003C49E-0156-4EBE-9E25-EF66AB4FD633}" srcOrd="2" destOrd="0" presId="urn:microsoft.com/office/officeart/2008/layout/LinedList"/>
    <dgm:cxn modelId="{1FBEBCDC-324C-42EB-A567-251727EDF662}" type="presParOf" srcId="{48867D85-F3AE-4B88-A2D7-4F8299BF1E6F}" destId="{DD9123D3-B0C6-42B9-A53E-0E840A7FEB17}" srcOrd="3" destOrd="0" presId="urn:microsoft.com/office/officeart/2008/layout/LinedList"/>
    <dgm:cxn modelId="{A055FD06-08BB-45BF-924D-E339773FEF82}" type="presParOf" srcId="{DD9123D3-B0C6-42B9-A53E-0E840A7FEB17}" destId="{7ED61BF3-4068-4AA8-873E-44B36D505E46}" srcOrd="0" destOrd="0" presId="urn:microsoft.com/office/officeart/2008/layout/LinedList"/>
    <dgm:cxn modelId="{259F9CE2-58E5-42F8-895C-1576A456A2B0}" type="presParOf" srcId="{DD9123D3-B0C6-42B9-A53E-0E840A7FEB17}" destId="{4B863962-B9EF-4C06-8D79-C9B4636DA7D9}" srcOrd="1" destOrd="0" presId="urn:microsoft.com/office/officeart/2008/layout/LinedList"/>
    <dgm:cxn modelId="{E4D9C86B-849D-40DA-8862-6FF98E2F1805}" type="presParOf" srcId="{48867D85-F3AE-4B88-A2D7-4F8299BF1E6F}" destId="{0AF5B030-340D-4F33-879B-38C9FA798A78}" srcOrd="4" destOrd="0" presId="urn:microsoft.com/office/officeart/2008/layout/LinedList"/>
    <dgm:cxn modelId="{492EC57C-49F0-4A5D-B4E0-7B78174A55AE}" type="presParOf" srcId="{48867D85-F3AE-4B88-A2D7-4F8299BF1E6F}" destId="{DE4B40D7-7AAD-48B3-9500-CD3E081B9895}" srcOrd="5" destOrd="0" presId="urn:microsoft.com/office/officeart/2008/layout/LinedList"/>
    <dgm:cxn modelId="{9B13F0E5-3986-4F60-89D5-55AD1CF6C14F}" type="presParOf" srcId="{DE4B40D7-7AAD-48B3-9500-CD3E081B9895}" destId="{69FC1EE4-3076-45DC-BC8E-38D44DB9CEAC}" srcOrd="0" destOrd="0" presId="urn:microsoft.com/office/officeart/2008/layout/LinedList"/>
    <dgm:cxn modelId="{6D082CAC-E40D-412F-A695-28520568723E}" type="presParOf" srcId="{DE4B40D7-7AAD-48B3-9500-CD3E081B9895}" destId="{DFBF589D-0312-4DC8-ACFB-CB39490621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1E6380-5C19-41DE-91F8-E74315A93337}"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en-US"/>
        </a:p>
      </dgm:t>
    </dgm:pt>
    <dgm:pt modelId="{71C403CC-76DB-4733-89BB-D217B4DA7E88}">
      <dgm:prSet/>
      <dgm:spPr/>
      <dgm:t>
        <a:bodyPr/>
        <a:lstStyle/>
        <a:p>
          <a:r>
            <a:rPr lang="en-US" dirty="0"/>
            <a:t>Quid pro Quo harassment – It is when favorable professional or educational treatment is conditioned on a sexual activity.</a:t>
          </a:r>
        </a:p>
      </dgm:t>
    </dgm:pt>
    <dgm:pt modelId="{66A96003-7486-43D3-BBE1-F7EEB9B14B50}" type="parTrans" cxnId="{93597524-0DAD-480A-81AC-F06E1F4EB801}">
      <dgm:prSet/>
      <dgm:spPr/>
      <dgm:t>
        <a:bodyPr/>
        <a:lstStyle/>
        <a:p>
          <a:endParaRPr lang="en-US"/>
        </a:p>
      </dgm:t>
    </dgm:pt>
    <dgm:pt modelId="{6EBB1397-3CB0-4BD0-8624-4D98AAF5FB20}" type="sibTrans" cxnId="{93597524-0DAD-480A-81AC-F06E1F4EB801}">
      <dgm:prSet/>
      <dgm:spPr/>
      <dgm:t>
        <a:bodyPr/>
        <a:lstStyle/>
        <a:p>
          <a:endParaRPr lang="en-US"/>
        </a:p>
      </dgm:t>
    </dgm:pt>
    <dgm:pt modelId="{D0BA9836-674E-4E24-B43B-54EA2CDD756A}">
      <dgm:prSet/>
      <dgm:spPr/>
      <dgm:t>
        <a:bodyPr/>
        <a:lstStyle/>
        <a:p>
          <a:r>
            <a:rPr lang="en-US"/>
            <a:t>Hostile environment – severe, pervasive, and objectively offensive. (unwelcomed conduct determined by reasonable person and it effectively denies a person equal access to the school’s education program or activity.)</a:t>
          </a:r>
        </a:p>
      </dgm:t>
    </dgm:pt>
    <dgm:pt modelId="{E7905DD3-1DF0-4F7C-98B6-A30D38FFE07B}" type="parTrans" cxnId="{C069D9B5-754D-48AA-8855-873105ED923D}">
      <dgm:prSet/>
      <dgm:spPr/>
      <dgm:t>
        <a:bodyPr/>
        <a:lstStyle/>
        <a:p>
          <a:endParaRPr lang="en-US"/>
        </a:p>
      </dgm:t>
    </dgm:pt>
    <dgm:pt modelId="{E5223055-05C2-43EE-9F3A-4048922F2BF4}" type="sibTrans" cxnId="{C069D9B5-754D-48AA-8855-873105ED923D}">
      <dgm:prSet/>
      <dgm:spPr/>
      <dgm:t>
        <a:bodyPr/>
        <a:lstStyle/>
        <a:p>
          <a:endParaRPr lang="en-US"/>
        </a:p>
      </dgm:t>
    </dgm:pt>
    <dgm:pt modelId="{81AE3DF8-2719-42EE-8307-B2DAA5C9E60B}">
      <dgm:prSet/>
      <dgm:spPr/>
      <dgm:t>
        <a:bodyPr/>
        <a:lstStyle/>
        <a:p>
          <a:r>
            <a:rPr lang="en-US" dirty="0">
              <a:solidFill>
                <a:schemeClr val="tx1"/>
              </a:solidFill>
            </a:rPr>
            <a:t>Title IX now includes the Clery Act/VAWA definitions of sexual assault, dating violence, domestic violence, or stalking.</a:t>
          </a:r>
        </a:p>
      </dgm:t>
    </dgm:pt>
    <dgm:pt modelId="{5C7B88A4-CED7-4A71-B622-8FDE24ACA989}" type="parTrans" cxnId="{01679DB6-39CD-4CE5-BFCB-72EF769729C5}">
      <dgm:prSet/>
      <dgm:spPr/>
      <dgm:t>
        <a:bodyPr/>
        <a:lstStyle/>
        <a:p>
          <a:endParaRPr lang="en-US"/>
        </a:p>
      </dgm:t>
    </dgm:pt>
    <dgm:pt modelId="{1F5A92FC-BA26-40CB-B697-312BE355D269}" type="sibTrans" cxnId="{01679DB6-39CD-4CE5-BFCB-72EF769729C5}">
      <dgm:prSet/>
      <dgm:spPr/>
      <dgm:t>
        <a:bodyPr/>
        <a:lstStyle/>
        <a:p>
          <a:endParaRPr lang="en-US"/>
        </a:p>
      </dgm:t>
    </dgm:pt>
    <dgm:pt modelId="{8019E402-5DC8-4151-B56B-1F6E65293314}" type="pres">
      <dgm:prSet presAssocID="{BB1E6380-5C19-41DE-91F8-E74315A93337}" presName="linearFlow" presStyleCnt="0">
        <dgm:presLayoutVars>
          <dgm:resizeHandles val="exact"/>
        </dgm:presLayoutVars>
      </dgm:prSet>
      <dgm:spPr/>
    </dgm:pt>
    <dgm:pt modelId="{482307BE-8009-4D8B-BA88-ABB4C300F5A4}" type="pres">
      <dgm:prSet presAssocID="{71C403CC-76DB-4733-89BB-D217B4DA7E88}" presName="node" presStyleLbl="node1" presStyleIdx="0" presStyleCnt="3">
        <dgm:presLayoutVars>
          <dgm:bulletEnabled val="1"/>
        </dgm:presLayoutVars>
      </dgm:prSet>
      <dgm:spPr/>
    </dgm:pt>
    <dgm:pt modelId="{40675B6B-CA6C-4539-9184-C8B3F4BA0052}" type="pres">
      <dgm:prSet presAssocID="{6EBB1397-3CB0-4BD0-8624-4D98AAF5FB20}" presName="sibTrans" presStyleLbl="sibTrans2D1" presStyleIdx="0" presStyleCnt="2"/>
      <dgm:spPr/>
    </dgm:pt>
    <dgm:pt modelId="{1A2FAB88-6362-47C3-8ACD-1888A5869D0E}" type="pres">
      <dgm:prSet presAssocID="{6EBB1397-3CB0-4BD0-8624-4D98AAF5FB20}" presName="connectorText" presStyleLbl="sibTrans2D1" presStyleIdx="0" presStyleCnt="2"/>
      <dgm:spPr/>
    </dgm:pt>
    <dgm:pt modelId="{D54E62D3-85CD-423E-9D89-7C5AFC27EA20}" type="pres">
      <dgm:prSet presAssocID="{D0BA9836-674E-4E24-B43B-54EA2CDD756A}" presName="node" presStyleLbl="node1" presStyleIdx="1" presStyleCnt="3">
        <dgm:presLayoutVars>
          <dgm:bulletEnabled val="1"/>
        </dgm:presLayoutVars>
      </dgm:prSet>
      <dgm:spPr/>
    </dgm:pt>
    <dgm:pt modelId="{90AAD31C-9687-4FC4-86F4-E7F7967C9BB7}" type="pres">
      <dgm:prSet presAssocID="{E5223055-05C2-43EE-9F3A-4048922F2BF4}" presName="sibTrans" presStyleLbl="sibTrans2D1" presStyleIdx="1" presStyleCnt="2"/>
      <dgm:spPr/>
    </dgm:pt>
    <dgm:pt modelId="{9069BA4D-6682-4B18-94F9-C4551FA7313C}" type="pres">
      <dgm:prSet presAssocID="{E5223055-05C2-43EE-9F3A-4048922F2BF4}" presName="connectorText" presStyleLbl="sibTrans2D1" presStyleIdx="1" presStyleCnt="2"/>
      <dgm:spPr/>
    </dgm:pt>
    <dgm:pt modelId="{D54DED2F-782A-4595-9D42-22CF072A596C}" type="pres">
      <dgm:prSet presAssocID="{81AE3DF8-2719-42EE-8307-B2DAA5C9E60B}" presName="node" presStyleLbl="node1" presStyleIdx="2" presStyleCnt="3">
        <dgm:presLayoutVars>
          <dgm:bulletEnabled val="1"/>
        </dgm:presLayoutVars>
      </dgm:prSet>
      <dgm:spPr/>
    </dgm:pt>
  </dgm:ptLst>
  <dgm:cxnLst>
    <dgm:cxn modelId="{4DDA3106-8A5E-4C5F-82E8-F6E9636F5E94}" type="presOf" srcId="{E5223055-05C2-43EE-9F3A-4048922F2BF4}" destId="{9069BA4D-6682-4B18-94F9-C4551FA7313C}" srcOrd="1" destOrd="0" presId="urn:microsoft.com/office/officeart/2005/8/layout/process2"/>
    <dgm:cxn modelId="{93597524-0DAD-480A-81AC-F06E1F4EB801}" srcId="{BB1E6380-5C19-41DE-91F8-E74315A93337}" destId="{71C403CC-76DB-4733-89BB-D217B4DA7E88}" srcOrd="0" destOrd="0" parTransId="{66A96003-7486-43D3-BBE1-F7EEB9B14B50}" sibTransId="{6EBB1397-3CB0-4BD0-8624-4D98AAF5FB20}"/>
    <dgm:cxn modelId="{B3E5803E-24B0-43FA-8A68-8E60274D52FF}" type="presOf" srcId="{E5223055-05C2-43EE-9F3A-4048922F2BF4}" destId="{90AAD31C-9687-4FC4-86F4-E7F7967C9BB7}" srcOrd="0" destOrd="0" presId="urn:microsoft.com/office/officeart/2005/8/layout/process2"/>
    <dgm:cxn modelId="{CBE73E76-2DBA-4C39-9BA7-63F9520987DC}" type="presOf" srcId="{BB1E6380-5C19-41DE-91F8-E74315A93337}" destId="{8019E402-5DC8-4151-B56B-1F6E65293314}" srcOrd="0" destOrd="0" presId="urn:microsoft.com/office/officeart/2005/8/layout/process2"/>
    <dgm:cxn modelId="{B42B4989-89DF-4869-AF1D-5182E9C6FF3F}" type="presOf" srcId="{71C403CC-76DB-4733-89BB-D217B4DA7E88}" destId="{482307BE-8009-4D8B-BA88-ABB4C300F5A4}" srcOrd="0" destOrd="0" presId="urn:microsoft.com/office/officeart/2005/8/layout/process2"/>
    <dgm:cxn modelId="{C069D9B5-754D-48AA-8855-873105ED923D}" srcId="{BB1E6380-5C19-41DE-91F8-E74315A93337}" destId="{D0BA9836-674E-4E24-B43B-54EA2CDD756A}" srcOrd="1" destOrd="0" parTransId="{E7905DD3-1DF0-4F7C-98B6-A30D38FFE07B}" sibTransId="{E5223055-05C2-43EE-9F3A-4048922F2BF4}"/>
    <dgm:cxn modelId="{01679DB6-39CD-4CE5-BFCB-72EF769729C5}" srcId="{BB1E6380-5C19-41DE-91F8-E74315A93337}" destId="{81AE3DF8-2719-42EE-8307-B2DAA5C9E60B}" srcOrd="2" destOrd="0" parTransId="{5C7B88A4-CED7-4A71-B622-8FDE24ACA989}" sibTransId="{1F5A92FC-BA26-40CB-B697-312BE355D269}"/>
    <dgm:cxn modelId="{7A6D86DF-4CA4-4D7B-A9D5-6A0709B13B2E}" type="presOf" srcId="{81AE3DF8-2719-42EE-8307-B2DAA5C9E60B}" destId="{D54DED2F-782A-4595-9D42-22CF072A596C}" srcOrd="0" destOrd="0" presId="urn:microsoft.com/office/officeart/2005/8/layout/process2"/>
    <dgm:cxn modelId="{519370E3-67B7-4748-AA1C-EEBD841C1BB3}" type="presOf" srcId="{6EBB1397-3CB0-4BD0-8624-4D98AAF5FB20}" destId="{1A2FAB88-6362-47C3-8ACD-1888A5869D0E}" srcOrd="1" destOrd="0" presId="urn:microsoft.com/office/officeart/2005/8/layout/process2"/>
    <dgm:cxn modelId="{39E923E9-0CD6-4AEA-8098-422A0A18FC53}" type="presOf" srcId="{D0BA9836-674E-4E24-B43B-54EA2CDD756A}" destId="{D54E62D3-85CD-423E-9D89-7C5AFC27EA20}" srcOrd="0" destOrd="0" presId="urn:microsoft.com/office/officeart/2005/8/layout/process2"/>
    <dgm:cxn modelId="{0FE1B4EE-3B3D-43BA-86B6-71B918A0DE18}" type="presOf" srcId="{6EBB1397-3CB0-4BD0-8624-4D98AAF5FB20}" destId="{40675B6B-CA6C-4539-9184-C8B3F4BA0052}" srcOrd="0" destOrd="0" presId="urn:microsoft.com/office/officeart/2005/8/layout/process2"/>
    <dgm:cxn modelId="{B75BC840-8C87-41A8-9BD9-16EA536D63B4}" type="presParOf" srcId="{8019E402-5DC8-4151-B56B-1F6E65293314}" destId="{482307BE-8009-4D8B-BA88-ABB4C300F5A4}" srcOrd="0" destOrd="0" presId="urn:microsoft.com/office/officeart/2005/8/layout/process2"/>
    <dgm:cxn modelId="{96FBF523-A8DB-4F84-8051-CB330AFE4D83}" type="presParOf" srcId="{8019E402-5DC8-4151-B56B-1F6E65293314}" destId="{40675B6B-CA6C-4539-9184-C8B3F4BA0052}" srcOrd="1" destOrd="0" presId="urn:microsoft.com/office/officeart/2005/8/layout/process2"/>
    <dgm:cxn modelId="{9316C8B6-5EC5-46A7-977E-D6A686C7AF64}" type="presParOf" srcId="{40675B6B-CA6C-4539-9184-C8B3F4BA0052}" destId="{1A2FAB88-6362-47C3-8ACD-1888A5869D0E}" srcOrd="0" destOrd="0" presId="urn:microsoft.com/office/officeart/2005/8/layout/process2"/>
    <dgm:cxn modelId="{6F0D6B9A-514C-49BD-A087-EB05C0537B32}" type="presParOf" srcId="{8019E402-5DC8-4151-B56B-1F6E65293314}" destId="{D54E62D3-85CD-423E-9D89-7C5AFC27EA20}" srcOrd="2" destOrd="0" presId="urn:microsoft.com/office/officeart/2005/8/layout/process2"/>
    <dgm:cxn modelId="{0E2A2169-33C1-4C83-8E9D-1FAF76061F34}" type="presParOf" srcId="{8019E402-5DC8-4151-B56B-1F6E65293314}" destId="{90AAD31C-9687-4FC4-86F4-E7F7967C9BB7}" srcOrd="3" destOrd="0" presId="urn:microsoft.com/office/officeart/2005/8/layout/process2"/>
    <dgm:cxn modelId="{8FC93002-A48B-43BD-A992-41D240A83E9C}" type="presParOf" srcId="{90AAD31C-9687-4FC4-86F4-E7F7967C9BB7}" destId="{9069BA4D-6682-4B18-94F9-C4551FA7313C}" srcOrd="0" destOrd="0" presId="urn:microsoft.com/office/officeart/2005/8/layout/process2"/>
    <dgm:cxn modelId="{72ADADB1-2641-462C-8B9F-3027E5B96A69}" type="presParOf" srcId="{8019E402-5DC8-4151-B56B-1F6E65293314}" destId="{D54DED2F-782A-4595-9D42-22CF072A596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4E3FBC-6B9B-4FCC-B308-447D0BFABC8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40D00C-7B3F-4810-80E8-08FFA0B2E88D}">
      <dgm:prSet/>
      <dgm:spPr/>
      <dgm:t>
        <a:bodyPr/>
        <a:lstStyle/>
        <a:p>
          <a:r>
            <a:rPr lang="en-US" dirty="0"/>
            <a:t>In addition, the following two conditions must also be met to qualify for a formal Title Complaint:</a:t>
          </a:r>
        </a:p>
      </dgm:t>
    </dgm:pt>
    <dgm:pt modelId="{5B2635C7-AA8A-40F2-A98D-2C2E88654D68}" type="parTrans" cxnId="{A07ED621-8C15-486B-937D-C029B507869A}">
      <dgm:prSet/>
      <dgm:spPr/>
      <dgm:t>
        <a:bodyPr/>
        <a:lstStyle/>
        <a:p>
          <a:endParaRPr lang="en-US"/>
        </a:p>
      </dgm:t>
    </dgm:pt>
    <dgm:pt modelId="{05438B37-1F48-4BDA-A4CE-F82E89CB4B36}" type="sibTrans" cxnId="{A07ED621-8C15-486B-937D-C029B507869A}">
      <dgm:prSet/>
      <dgm:spPr/>
      <dgm:t>
        <a:bodyPr/>
        <a:lstStyle/>
        <a:p>
          <a:endParaRPr lang="en-US"/>
        </a:p>
      </dgm:t>
    </dgm:pt>
    <dgm:pt modelId="{E0DD3226-F1E7-4327-BC6F-866780FFCB0D}">
      <dgm:prSet/>
      <dgm:spPr/>
      <dgm:t>
        <a:bodyPr/>
        <a:lstStyle/>
        <a:p>
          <a:r>
            <a:rPr lang="en-US"/>
            <a:t>The conduct must occur within the context of an “Educational Program or Activity” for which the University exercises control over the Respondent.</a:t>
          </a:r>
        </a:p>
      </dgm:t>
    </dgm:pt>
    <dgm:pt modelId="{AC28C092-96A0-4DCB-B951-3CCC5E1671CC}" type="parTrans" cxnId="{0387C0A1-4F5A-4812-859C-F40E0595E1F9}">
      <dgm:prSet/>
      <dgm:spPr/>
      <dgm:t>
        <a:bodyPr/>
        <a:lstStyle/>
        <a:p>
          <a:endParaRPr lang="en-US"/>
        </a:p>
      </dgm:t>
    </dgm:pt>
    <dgm:pt modelId="{271DE667-1429-4FB3-8EE9-5FF529E29370}" type="sibTrans" cxnId="{0387C0A1-4F5A-4812-859C-F40E0595E1F9}">
      <dgm:prSet/>
      <dgm:spPr/>
      <dgm:t>
        <a:bodyPr/>
        <a:lstStyle/>
        <a:p>
          <a:endParaRPr lang="en-US"/>
        </a:p>
      </dgm:t>
    </dgm:pt>
    <dgm:pt modelId="{22C0406D-9E1A-41C2-8AED-0EA733AE38FC}">
      <dgm:prSet/>
      <dgm:spPr/>
      <dgm:t>
        <a:bodyPr/>
        <a:lstStyle/>
        <a:p>
          <a:r>
            <a:rPr lang="en-US"/>
            <a:t>The Conduct must occur on institution property </a:t>
          </a:r>
        </a:p>
      </dgm:t>
    </dgm:pt>
    <dgm:pt modelId="{F0A8B568-E277-4483-935E-BB975FF792F2}" type="parTrans" cxnId="{811F3ABC-F354-4F28-8AAB-ED978FD881B0}">
      <dgm:prSet/>
      <dgm:spPr/>
      <dgm:t>
        <a:bodyPr/>
        <a:lstStyle/>
        <a:p>
          <a:endParaRPr lang="en-US"/>
        </a:p>
      </dgm:t>
    </dgm:pt>
    <dgm:pt modelId="{8306BF1D-E6E1-4E49-9B4F-FC29DA58E096}" type="sibTrans" cxnId="{811F3ABC-F354-4F28-8AAB-ED978FD881B0}">
      <dgm:prSet/>
      <dgm:spPr/>
      <dgm:t>
        <a:bodyPr/>
        <a:lstStyle/>
        <a:p>
          <a:endParaRPr lang="en-US"/>
        </a:p>
      </dgm:t>
    </dgm:pt>
    <dgm:pt modelId="{29CF1ECD-02C8-4951-9470-023E4AB12487}">
      <dgm:prSet/>
      <dgm:spPr/>
      <dgm:t>
        <a:bodyPr/>
        <a:lstStyle/>
        <a:p>
          <a:r>
            <a:rPr lang="en-US"/>
            <a:t>Building owned or controlled by officially recognized student organizations.</a:t>
          </a:r>
        </a:p>
      </dgm:t>
    </dgm:pt>
    <dgm:pt modelId="{CEA6EB18-A28B-4A7F-BBF7-834B4C23C691}" type="parTrans" cxnId="{BB7E6361-FC4A-4838-9199-19D8E6758860}">
      <dgm:prSet/>
      <dgm:spPr/>
      <dgm:t>
        <a:bodyPr/>
        <a:lstStyle/>
        <a:p>
          <a:endParaRPr lang="en-US"/>
        </a:p>
      </dgm:t>
    </dgm:pt>
    <dgm:pt modelId="{4D93B992-3C7D-4C9F-A35A-A0C4D8778CD1}" type="sibTrans" cxnId="{BB7E6361-FC4A-4838-9199-19D8E6758860}">
      <dgm:prSet/>
      <dgm:spPr/>
      <dgm:t>
        <a:bodyPr/>
        <a:lstStyle/>
        <a:p>
          <a:endParaRPr lang="en-US"/>
        </a:p>
      </dgm:t>
    </dgm:pt>
    <dgm:pt modelId="{A2ADB224-787F-4ECB-98C3-8C3EE7E5AF82}" type="pres">
      <dgm:prSet presAssocID="{794E3FBC-6B9B-4FCC-B308-447D0BFABC82}" presName="linear" presStyleCnt="0">
        <dgm:presLayoutVars>
          <dgm:animLvl val="lvl"/>
          <dgm:resizeHandles val="exact"/>
        </dgm:presLayoutVars>
      </dgm:prSet>
      <dgm:spPr/>
    </dgm:pt>
    <dgm:pt modelId="{78414E86-4D22-4618-8C84-E8BAF1D9B9FB}" type="pres">
      <dgm:prSet presAssocID="{8D40D00C-7B3F-4810-80E8-08FFA0B2E88D}" presName="parentText" presStyleLbl="node1" presStyleIdx="0" presStyleCnt="1">
        <dgm:presLayoutVars>
          <dgm:chMax val="0"/>
          <dgm:bulletEnabled val="1"/>
        </dgm:presLayoutVars>
      </dgm:prSet>
      <dgm:spPr/>
    </dgm:pt>
    <dgm:pt modelId="{1FF8A68F-7D9A-41EF-8ED1-2F69124A9A24}" type="pres">
      <dgm:prSet presAssocID="{8D40D00C-7B3F-4810-80E8-08FFA0B2E88D}" presName="childText" presStyleLbl="revTx" presStyleIdx="0" presStyleCnt="1">
        <dgm:presLayoutVars>
          <dgm:bulletEnabled val="1"/>
        </dgm:presLayoutVars>
      </dgm:prSet>
      <dgm:spPr/>
    </dgm:pt>
  </dgm:ptLst>
  <dgm:cxnLst>
    <dgm:cxn modelId="{A07ED621-8C15-486B-937D-C029B507869A}" srcId="{794E3FBC-6B9B-4FCC-B308-447D0BFABC82}" destId="{8D40D00C-7B3F-4810-80E8-08FFA0B2E88D}" srcOrd="0" destOrd="0" parTransId="{5B2635C7-AA8A-40F2-A98D-2C2E88654D68}" sibTransId="{05438B37-1F48-4BDA-A4CE-F82E89CB4B36}"/>
    <dgm:cxn modelId="{5E58082D-E179-4FF7-90AC-C20AE15B6462}" type="presOf" srcId="{29CF1ECD-02C8-4951-9470-023E4AB12487}" destId="{1FF8A68F-7D9A-41EF-8ED1-2F69124A9A24}" srcOrd="0" destOrd="2" presId="urn:microsoft.com/office/officeart/2005/8/layout/vList2"/>
    <dgm:cxn modelId="{BB7E6361-FC4A-4838-9199-19D8E6758860}" srcId="{8D40D00C-7B3F-4810-80E8-08FFA0B2E88D}" destId="{29CF1ECD-02C8-4951-9470-023E4AB12487}" srcOrd="2" destOrd="0" parTransId="{CEA6EB18-A28B-4A7F-BBF7-834B4C23C691}" sibTransId="{4D93B992-3C7D-4C9F-A35A-A0C4D8778CD1}"/>
    <dgm:cxn modelId="{B772C253-B7B8-44AE-A46A-CB9EC82559D0}" type="presOf" srcId="{E0DD3226-F1E7-4327-BC6F-866780FFCB0D}" destId="{1FF8A68F-7D9A-41EF-8ED1-2F69124A9A24}" srcOrd="0" destOrd="0" presId="urn:microsoft.com/office/officeart/2005/8/layout/vList2"/>
    <dgm:cxn modelId="{4AF0DC7A-3AA9-4214-B172-A8340681F691}" type="presOf" srcId="{22C0406D-9E1A-41C2-8AED-0EA733AE38FC}" destId="{1FF8A68F-7D9A-41EF-8ED1-2F69124A9A24}" srcOrd="0" destOrd="1" presId="urn:microsoft.com/office/officeart/2005/8/layout/vList2"/>
    <dgm:cxn modelId="{0387C0A1-4F5A-4812-859C-F40E0595E1F9}" srcId="{8D40D00C-7B3F-4810-80E8-08FFA0B2E88D}" destId="{E0DD3226-F1E7-4327-BC6F-866780FFCB0D}" srcOrd="0" destOrd="0" parTransId="{AC28C092-96A0-4DCB-B951-3CCC5E1671CC}" sibTransId="{271DE667-1429-4FB3-8EE9-5FF529E29370}"/>
    <dgm:cxn modelId="{9A5488B5-0082-41D0-B0D1-2DA0EC2CD0C6}" type="presOf" srcId="{794E3FBC-6B9B-4FCC-B308-447D0BFABC82}" destId="{A2ADB224-787F-4ECB-98C3-8C3EE7E5AF82}" srcOrd="0" destOrd="0" presId="urn:microsoft.com/office/officeart/2005/8/layout/vList2"/>
    <dgm:cxn modelId="{811F3ABC-F354-4F28-8AAB-ED978FD881B0}" srcId="{8D40D00C-7B3F-4810-80E8-08FFA0B2E88D}" destId="{22C0406D-9E1A-41C2-8AED-0EA733AE38FC}" srcOrd="1" destOrd="0" parTransId="{F0A8B568-E277-4483-935E-BB975FF792F2}" sibTransId="{8306BF1D-E6E1-4E49-9B4F-FC29DA58E096}"/>
    <dgm:cxn modelId="{AF9DC2F1-CBC6-4F04-A515-F0F8C6B859CF}" type="presOf" srcId="{8D40D00C-7B3F-4810-80E8-08FFA0B2E88D}" destId="{78414E86-4D22-4618-8C84-E8BAF1D9B9FB}" srcOrd="0" destOrd="0" presId="urn:microsoft.com/office/officeart/2005/8/layout/vList2"/>
    <dgm:cxn modelId="{29694BE9-CDE2-4F02-A109-9CF41A34647B}" type="presParOf" srcId="{A2ADB224-787F-4ECB-98C3-8C3EE7E5AF82}" destId="{78414E86-4D22-4618-8C84-E8BAF1D9B9FB}" srcOrd="0" destOrd="0" presId="urn:microsoft.com/office/officeart/2005/8/layout/vList2"/>
    <dgm:cxn modelId="{ABAC4C0B-85EB-4756-B1EB-E6AFD26529EA}" type="presParOf" srcId="{A2ADB224-787F-4ECB-98C3-8C3EE7E5AF82}" destId="{1FF8A68F-7D9A-41EF-8ED1-2F69124A9A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3B8E9A-C846-4738-9BD8-79B10796F9C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4953353-973A-4670-AE9E-09EAB7CAA2DD}">
      <dgm:prSet/>
      <dgm:spPr/>
      <dgm:t>
        <a:bodyPr/>
        <a:lstStyle/>
        <a:p>
          <a:r>
            <a:rPr lang="en-US"/>
            <a:t>If you have knowledge of sexual harassment or sexual assault, you must report.</a:t>
          </a:r>
        </a:p>
      </dgm:t>
    </dgm:pt>
    <dgm:pt modelId="{43426948-53E0-40AC-A9C8-C7FA8DC4DE1F}" type="parTrans" cxnId="{52202F82-B854-430B-B530-D9E225C7FA57}">
      <dgm:prSet/>
      <dgm:spPr/>
      <dgm:t>
        <a:bodyPr/>
        <a:lstStyle/>
        <a:p>
          <a:endParaRPr lang="en-US"/>
        </a:p>
      </dgm:t>
    </dgm:pt>
    <dgm:pt modelId="{4E150D0A-F48C-4F93-9593-D39C53A39D38}" type="sibTrans" cxnId="{52202F82-B854-430B-B530-D9E225C7FA57}">
      <dgm:prSet/>
      <dgm:spPr/>
      <dgm:t>
        <a:bodyPr/>
        <a:lstStyle/>
        <a:p>
          <a:endParaRPr lang="en-US"/>
        </a:p>
      </dgm:t>
    </dgm:pt>
    <dgm:pt modelId="{717A595F-7694-44EF-A407-1AC72187F497}">
      <dgm:prSet/>
      <dgm:spPr/>
      <dgm:t>
        <a:bodyPr/>
        <a:lstStyle/>
        <a:p>
          <a:r>
            <a:rPr lang="en-US"/>
            <a:t>ASU has an obligation to investigate</a:t>
          </a:r>
        </a:p>
      </dgm:t>
    </dgm:pt>
    <dgm:pt modelId="{25261DEF-A62B-4264-8EE9-1393539424BC}" type="parTrans" cxnId="{7E42F95C-6516-452E-BA60-FD4E35EC88E0}">
      <dgm:prSet/>
      <dgm:spPr/>
      <dgm:t>
        <a:bodyPr/>
        <a:lstStyle/>
        <a:p>
          <a:endParaRPr lang="en-US"/>
        </a:p>
      </dgm:t>
    </dgm:pt>
    <dgm:pt modelId="{6CB48199-20F6-4D20-AD75-82850AFB32EB}" type="sibTrans" cxnId="{7E42F95C-6516-452E-BA60-FD4E35EC88E0}">
      <dgm:prSet/>
      <dgm:spPr/>
      <dgm:t>
        <a:bodyPr/>
        <a:lstStyle/>
        <a:p>
          <a:endParaRPr lang="en-US"/>
        </a:p>
      </dgm:t>
    </dgm:pt>
    <dgm:pt modelId="{CF689ACE-731A-473F-B43E-AE03263F1EF1}">
      <dgm:prSet/>
      <dgm:spPr/>
      <dgm:t>
        <a:bodyPr/>
        <a:lstStyle/>
        <a:p>
          <a:r>
            <a:rPr lang="en-US"/>
            <a:t>ASU will take any and all appropriate actions to</a:t>
          </a:r>
        </a:p>
      </dgm:t>
    </dgm:pt>
    <dgm:pt modelId="{33F6E790-9BD7-45BA-849B-C34B8CA93247}" type="parTrans" cxnId="{59ABA988-F865-4474-BA35-547E9E7F5B0D}">
      <dgm:prSet/>
      <dgm:spPr/>
      <dgm:t>
        <a:bodyPr/>
        <a:lstStyle/>
        <a:p>
          <a:endParaRPr lang="en-US"/>
        </a:p>
      </dgm:t>
    </dgm:pt>
    <dgm:pt modelId="{C95F7984-CF66-4FF8-8D9B-BF4C1B219DE3}" type="sibTrans" cxnId="{59ABA988-F865-4474-BA35-547E9E7F5B0D}">
      <dgm:prSet/>
      <dgm:spPr/>
      <dgm:t>
        <a:bodyPr/>
        <a:lstStyle/>
        <a:p>
          <a:endParaRPr lang="en-US"/>
        </a:p>
      </dgm:t>
    </dgm:pt>
    <dgm:pt modelId="{517B1C2B-1953-48F5-8774-AF7AEC28239E}">
      <dgm:prSet/>
      <dgm:spPr/>
      <dgm:t>
        <a:bodyPr/>
        <a:lstStyle/>
        <a:p>
          <a:r>
            <a:rPr lang="en-US"/>
            <a:t>Stop the harassment</a:t>
          </a:r>
        </a:p>
      </dgm:t>
    </dgm:pt>
    <dgm:pt modelId="{0B346ACD-D779-4537-90C0-6A93E7A99463}" type="parTrans" cxnId="{949AFFEC-72AC-4D02-AD2B-175BCB23A772}">
      <dgm:prSet/>
      <dgm:spPr/>
      <dgm:t>
        <a:bodyPr/>
        <a:lstStyle/>
        <a:p>
          <a:endParaRPr lang="en-US"/>
        </a:p>
      </dgm:t>
    </dgm:pt>
    <dgm:pt modelId="{0F8C7456-C008-4E30-86E5-14D4046C71FD}" type="sibTrans" cxnId="{949AFFEC-72AC-4D02-AD2B-175BCB23A772}">
      <dgm:prSet/>
      <dgm:spPr/>
      <dgm:t>
        <a:bodyPr/>
        <a:lstStyle/>
        <a:p>
          <a:endParaRPr lang="en-US"/>
        </a:p>
      </dgm:t>
    </dgm:pt>
    <dgm:pt modelId="{00ECEA8D-E4F2-467A-B109-5524EED25045}">
      <dgm:prSet/>
      <dgm:spPr/>
      <dgm:t>
        <a:bodyPr/>
        <a:lstStyle/>
        <a:p>
          <a:r>
            <a:rPr lang="en-US"/>
            <a:t>Remedy the effects</a:t>
          </a:r>
        </a:p>
      </dgm:t>
    </dgm:pt>
    <dgm:pt modelId="{100D0D54-9CBD-4877-8E09-559279F724F4}" type="parTrans" cxnId="{6910ACC7-9BB0-4865-B738-D08E3CA0FDEB}">
      <dgm:prSet/>
      <dgm:spPr/>
      <dgm:t>
        <a:bodyPr/>
        <a:lstStyle/>
        <a:p>
          <a:endParaRPr lang="en-US"/>
        </a:p>
      </dgm:t>
    </dgm:pt>
    <dgm:pt modelId="{5AB42C13-FF8C-4D7A-B123-B5CBFFFBB692}" type="sibTrans" cxnId="{6910ACC7-9BB0-4865-B738-D08E3CA0FDEB}">
      <dgm:prSet/>
      <dgm:spPr/>
      <dgm:t>
        <a:bodyPr/>
        <a:lstStyle/>
        <a:p>
          <a:endParaRPr lang="en-US"/>
        </a:p>
      </dgm:t>
    </dgm:pt>
    <dgm:pt modelId="{EF7E4E87-6C1D-45EC-9EA2-EB66A88636D5}">
      <dgm:prSet/>
      <dgm:spPr/>
      <dgm:t>
        <a:bodyPr/>
        <a:lstStyle/>
        <a:p>
          <a:r>
            <a:rPr lang="en-US"/>
            <a:t>Prevent recurrence</a:t>
          </a:r>
        </a:p>
      </dgm:t>
    </dgm:pt>
    <dgm:pt modelId="{F482F6C4-C905-4DFC-8858-5C7487E3FAD5}" type="parTrans" cxnId="{99D69D72-11C7-4501-A5C4-409FFBBEC878}">
      <dgm:prSet/>
      <dgm:spPr/>
      <dgm:t>
        <a:bodyPr/>
        <a:lstStyle/>
        <a:p>
          <a:endParaRPr lang="en-US"/>
        </a:p>
      </dgm:t>
    </dgm:pt>
    <dgm:pt modelId="{7E4B3134-31EE-4200-B7F9-AACCCBAAAFCD}" type="sibTrans" cxnId="{99D69D72-11C7-4501-A5C4-409FFBBEC878}">
      <dgm:prSet/>
      <dgm:spPr/>
      <dgm:t>
        <a:bodyPr/>
        <a:lstStyle/>
        <a:p>
          <a:endParaRPr lang="en-US"/>
        </a:p>
      </dgm:t>
    </dgm:pt>
    <dgm:pt modelId="{21955A61-8723-4033-88C7-96991A7B3ED0}">
      <dgm:prSet/>
      <dgm:spPr/>
      <dgm:t>
        <a:bodyPr/>
        <a:lstStyle/>
        <a:p>
          <a:r>
            <a:rPr lang="en-US"/>
            <a:t>Pregnant students are in a specialized circumstances and as such entitled to special Title IX protections</a:t>
          </a:r>
        </a:p>
      </dgm:t>
    </dgm:pt>
    <dgm:pt modelId="{70139C76-AE31-459F-BC0B-2F1060C53DBB}" type="parTrans" cxnId="{0293FDF3-F2A3-402F-85C6-7AADFEAE2FD9}">
      <dgm:prSet/>
      <dgm:spPr/>
      <dgm:t>
        <a:bodyPr/>
        <a:lstStyle/>
        <a:p>
          <a:endParaRPr lang="en-US"/>
        </a:p>
      </dgm:t>
    </dgm:pt>
    <dgm:pt modelId="{51272367-ED82-4B59-8880-4A434C1FE88E}" type="sibTrans" cxnId="{0293FDF3-F2A3-402F-85C6-7AADFEAE2FD9}">
      <dgm:prSet/>
      <dgm:spPr/>
      <dgm:t>
        <a:bodyPr/>
        <a:lstStyle/>
        <a:p>
          <a:endParaRPr lang="en-US"/>
        </a:p>
      </dgm:t>
    </dgm:pt>
    <dgm:pt modelId="{54693288-793B-4008-9380-E09EB48FDF76}">
      <dgm:prSet/>
      <dgm:spPr/>
      <dgm:t>
        <a:bodyPr/>
        <a:lstStyle/>
        <a:p>
          <a:r>
            <a:rPr lang="en-US"/>
            <a:t>All parties involved in a report and investigation are covered by federal protections from retaliation</a:t>
          </a:r>
        </a:p>
      </dgm:t>
    </dgm:pt>
    <dgm:pt modelId="{26D69EFE-4B81-4B72-9E77-07A1BF1E0A9C}" type="parTrans" cxnId="{B60170A0-7C47-4EC1-8F2F-CC05DF224150}">
      <dgm:prSet/>
      <dgm:spPr/>
      <dgm:t>
        <a:bodyPr/>
        <a:lstStyle/>
        <a:p>
          <a:endParaRPr lang="en-US"/>
        </a:p>
      </dgm:t>
    </dgm:pt>
    <dgm:pt modelId="{CB7F4A80-34F8-4CC5-81AF-36FAAA4A24DC}" type="sibTrans" cxnId="{B60170A0-7C47-4EC1-8F2F-CC05DF224150}">
      <dgm:prSet/>
      <dgm:spPr/>
      <dgm:t>
        <a:bodyPr/>
        <a:lstStyle/>
        <a:p>
          <a:endParaRPr lang="en-US"/>
        </a:p>
      </dgm:t>
    </dgm:pt>
    <dgm:pt modelId="{7EB6077B-3291-4C02-9417-97FDC5DC4F44}" type="pres">
      <dgm:prSet presAssocID="{623B8E9A-C846-4738-9BD8-79B10796F9CB}" presName="diagram" presStyleCnt="0">
        <dgm:presLayoutVars>
          <dgm:dir/>
          <dgm:resizeHandles val="exact"/>
        </dgm:presLayoutVars>
      </dgm:prSet>
      <dgm:spPr/>
    </dgm:pt>
    <dgm:pt modelId="{FB564454-B166-4E50-BCED-2831AEB40E87}" type="pres">
      <dgm:prSet presAssocID="{D4953353-973A-4670-AE9E-09EAB7CAA2DD}" presName="node" presStyleLbl="node1" presStyleIdx="0" presStyleCnt="5">
        <dgm:presLayoutVars>
          <dgm:bulletEnabled val="1"/>
        </dgm:presLayoutVars>
      </dgm:prSet>
      <dgm:spPr/>
    </dgm:pt>
    <dgm:pt modelId="{8C3D7550-B4AC-45C7-AB77-E626BD86E3EA}" type="pres">
      <dgm:prSet presAssocID="{4E150D0A-F48C-4F93-9593-D39C53A39D38}" presName="sibTrans" presStyleCnt="0"/>
      <dgm:spPr/>
    </dgm:pt>
    <dgm:pt modelId="{ABE10131-C30A-441D-9493-502B3AE99840}" type="pres">
      <dgm:prSet presAssocID="{717A595F-7694-44EF-A407-1AC72187F497}" presName="node" presStyleLbl="node1" presStyleIdx="1" presStyleCnt="5">
        <dgm:presLayoutVars>
          <dgm:bulletEnabled val="1"/>
        </dgm:presLayoutVars>
      </dgm:prSet>
      <dgm:spPr/>
    </dgm:pt>
    <dgm:pt modelId="{4D1947C5-220A-4F96-B99D-24A151870794}" type="pres">
      <dgm:prSet presAssocID="{6CB48199-20F6-4D20-AD75-82850AFB32EB}" presName="sibTrans" presStyleCnt="0"/>
      <dgm:spPr/>
    </dgm:pt>
    <dgm:pt modelId="{C453D3DC-48E7-41CF-B4DE-ACC832C823D5}" type="pres">
      <dgm:prSet presAssocID="{CF689ACE-731A-473F-B43E-AE03263F1EF1}" presName="node" presStyleLbl="node1" presStyleIdx="2" presStyleCnt="5">
        <dgm:presLayoutVars>
          <dgm:bulletEnabled val="1"/>
        </dgm:presLayoutVars>
      </dgm:prSet>
      <dgm:spPr/>
    </dgm:pt>
    <dgm:pt modelId="{177D0203-4BCF-41C0-BC22-4761EFB1D609}" type="pres">
      <dgm:prSet presAssocID="{C95F7984-CF66-4FF8-8D9B-BF4C1B219DE3}" presName="sibTrans" presStyleCnt="0"/>
      <dgm:spPr/>
    </dgm:pt>
    <dgm:pt modelId="{74795E24-93F3-4D3C-AE73-6DBE37241142}" type="pres">
      <dgm:prSet presAssocID="{21955A61-8723-4033-88C7-96991A7B3ED0}" presName="node" presStyleLbl="node1" presStyleIdx="3" presStyleCnt="5">
        <dgm:presLayoutVars>
          <dgm:bulletEnabled val="1"/>
        </dgm:presLayoutVars>
      </dgm:prSet>
      <dgm:spPr/>
    </dgm:pt>
    <dgm:pt modelId="{D446BCBD-DF3C-4453-8B26-616F4AE62EC8}" type="pres">
      <dgm:prSet presAssocID="{51272367-ED82-4B59-8880-4A434C1FE88E}" presName="sibTrans" presStyleCnt="0"/>
      <dgm:spPr/>
    </dgm:pt>
    <dgm:pt modelId="{926A502F-F343-46C9-B5EA-BA1C62A1EF6C}" type="pres">
      <dgm:prSet presAssocID="{54693288-793B-4008-9380-E09EB48FDF76}" presName="node" presStyleLbl="node1" presStyleIdx="4" presStyleCnt="5">
        <dgm:presLayoutVars>
          <dgm:bulletEnabled val="1"/>
        </dgm:presLayoutVars>
      </dgm:prSet>
      <dgm:spPr/>
    </dgm:pt>
  </dgm:ptLst>
  <dgm:cxnLst>
    <dgm:cxn modelId="{9E2E381E-3A5A-4CE1-ABAB-AEAA1DB76DB1}" type="presOf" srcId="{623B8E9A-C846-4738-9BD8-79B10796F9CB}" destId="{7EB6077B-3291-4C02-9417-97FDC5DC4F44}" srcOrd="0" destOrd="0" presId="urn:microsoft.com/office/officeart/2005/8/layout/default"/>
    <dgm:cxn modelId="{7E42F95C-6516-452E-BA60-FD4E35EC88E0}" srcId="{623B8E9A-C846-4738-9BD8-79B10796F9CB}" destId="{717A595F-7694-44EF-A407-1AC72187F497}" srcOrd="1" destOrd="0" parTransId="{25261DEF-A62B-4264-8EE9-1393539424BC}" sibTransId="{6CB48199-20F6-4D20-AD75-82850AFB32EB}"/>
    <dgm:cxn modelId="{99D69D72-11C7-4501-A5C4-409FFBBEC878}" srcId="{CF689ACE-731A-473F-B43E-AE03263F1EF1}" destId="{EF7E4E87-6C1D-45EC-9EA2-EB66A88636D5}" srcOrd="2" destOrd="0" parTransId="{F482F6C4-C905-4DFC-8858-5C7487E3FAD5}" sibTransId="{7E4B3134-31EE-4200-B7F9-AACCCBAAAFCD}"/>
    <dgm:cxn modelId="{42ABEC52-7CD8-4A99-94FC-54F92C9DC020}" type="presOf" srcId="{517B1C2B-1953-48F5-8774-AF7AEC28239E}" destId="{C453D3DC-48E7-41CF-B4DE-ACC832C823D5}" srcOrd="0" destOrd="1" presId="urn:microsoft.com/office/officeart/2005/8/layout/default"/>
    <dgm:cxn modelId="{52202F82-B854-430B-B530-D9E225C7FA57}" srcId="{623B8E9A-C846-4738-9BD8-79B10796F9CB}" destId="{D4953353-973A-4670-AE9E-09EAB7CAA2DD}" srcOrd="0" destOrd="0" parTransId="{43426948-53E0-40AC-A9C8-C7FA8DC4DE1F}" sibTransId="{4E150D0A-F48C-4F93-9593-D39C53A39D38}"/>
    <dgm:cxn modelId="{59ABA988-F865-4474-BA35-547E9E7F5B0D}" srcId="{623B8E9A-C846-4738-9BD8-79B10796F9CB}" destId="{CF689ACE-731A-473F-B43E-AE03263F1EF1}" srcOrd="2" destOrd="0" parTransId="{33F6E790-9BD7-45BA-849B-C34B8CA93247}" sibTransId="{C95F7984-CF66-4FF8-8D9B-BF4C1B219DE3}"/>
    <dgm:cxn modelId="{4F71BC90-A3D2-4D58-816C-6B2A05EE4F31}" type="presOf" srcId="{717A595F-7694-44EF-A407-1AC72187F497}" destId="{ABE10131-C30A-441D-9493-502B3AE99840}" srcOrd="0" destOrd="0" presId="urn:microsoft.com/office/officeart/2005/8/layout/default"/>
    <dgm:cxn modelId="{7D13C690-8D2A-4173-A60C-3FAC13976809}" type="presOf" srcId="{D4953353-973A-4670-AE9E-09EAB7CAA2DD}" destId="{FB564454-B166-4E50-BCED-2831AEB40E87}" srcOrd="0" destOrd="0" presId="urn:microsoft.com/office/officeart/2005/8/layout/default"/>
    <dgm:cxn modelId="{B60170A0-7C47-4EC1-8F2F-CC05DF224150}" srcId="{623B8E9A-C846-4738-9BD8-79B10796F9CB}" destId="{54693288-793B-4008-9380-E09EB48FDF76}" srcOrd="4" destOrd="0" parTransId="{26D69EFE-4B81-4B72-9E77-07A1BF1E0A9C}" sibTransId="{CB7F4A80-34F8-4CC5-81AF-36FAAA4A24DC}"/>
    <dgm:cxn modelId="{53C9E3BB-7052-4380-A3B0-8C01EFDE5A0A}" type="presOf" srcId="{54693288-793B-4008-9380-E09EB48FDF76}" destId="{926A502F-F343-46C9-B5EA-BA1C62A1EF6C}" srcOrd="0" destOrd="0" presId="urn:microsoft.com/office/officeart/2005/8/layout/default"/>
    <dgm:cxn modelId="{6910ACC7-9BB0-4865-B738-D08E3CA0FDEB}" srcId="{CF689ACE-731A-473F-B43E-AE03263F1EF1}" destId="{00ECEA8D-E4F2-467A-B109-5524EED25045}" srcOrd="1" destOrd="0" parTransId="{100D0D54-9CBD-4877-8E09-559279F724F4}" sibTransId="{5AB42C13-FF8C-4D7A-B123-B5CBFFFBB692}"/>
    <dgm:cxn modelId="{B894ACCF-7504-4354-8E44-968932A957C7}" type="presOf" srcId="{00ECEA8D-E4F2-467A-B109-5524EED25045}" destId="{C453D3DC-48E7-41CF-B4DE-ACC832C823D5}" srcOrd="0" destOrd="2" presId="urn:microsoft.com/office/officeart/2005/8/layout/default"/>
    <dgm:cxn modelId="{80E7B4DF-38EB-40E2-8ADA-480713979210}" type="presOf" srcId="{21955A61-8723-4033-88C7-96991A7B3ED0}" destId="{74795E24-93F3-4D3C-AE73-6DBE37241142}" srcOrd="0" destOrd="0" presId="urn:microsoft.com/office/officeart/2005/8/layout/default"/>
    <dgm:cxn modelId="{949AFFEC-72AC-4D02-AD2B-175BCB23A772}" srcId="{CF689ACE-731A-473F-B43E-AE03263F1EF1}" destId="{517B1C2B-1953-48F5-8774-AF7AEC28239E}" srcOrd="0" destOrd="0" parTransId="{0B346ACD-D779-4537-90C0-6A93E7A99463}" sibTransId="{0F8C7456-C008-4E30-86E5-14D4046C71FD}"/>
    <dgm:cxn modelId="{0293FDF3-F2A3-402F-85C6-7AADFEAE2FD9}" srcId="{623B8E9A-C846-4738-9BD8-79B10796F9CB}" destId="{21955A61-8723-4033-88C7-96991A7B3ED0}" srcOrd="3" destOrd="0" parTransId="{70139C76-AE31-459F-BC0B-2F1060C53DBB}" sibTransId="{51272367-ED82-4B59-8880-4A434C1FE88E}"/>
    <dgm:cxn modelId="{895F07FA-7872-4C9B-869A-93990F4931A3}" type="presOf" srcId="{CF689ACE-731A-473F-B43E-AE03263F1EF1}" destId="{C453D3DC-48E7-41CF-B4DE-ACC832C823D5}" srcOrd="0" destOrd="0" presId="urn:microsoft.com/office/officeart/2005/8/layout/default"/>
    <dgm:cxn modelId="{5A0BA6FD-DA32-4460-A558-58B88CB56606}" type="presOf" srcId="{EF7E4E87-6C1D-45EC-9EA2-EB66A88636D5}" destId="{C453D3DC-48E7-41CF-B4DE-ACC832C823D5}" srcOrd="0" destOrd="3" presId="urn:microsoft.com/office/officeart/2005/8/layout/default"/>
    <dgm:cxn modelId="{1E8B26B7-274A-418F-A957-016E5D21B7E0}" type="presParOf" srcId="{7EB6077B-3291-4C02-9417-97FDC5DC4F44}" destId="{FB564454-B166-4E50-BCED-2831AEB40E87}" srcOrd="0" destOrd="0" presId="urn:microsoft.com/office/officeart/2005/8/layout/default"/>
    <dgm:cxn modelId="{2EC2AF3E-BE00-4435-A4B7-D5DD705BE19F}" type="presParOf" srcId="{7EB6077B-3291-4C02-9417-97FDC5DC4F44}" destId="{8C3D7550-B4AC-45C7-AB77-E626BD86E3EA}" srcOrd="1" destOrd="0" presId="urn:microsoft.com/office/officeart/2005/8/layout/default"/>
    <dgm:cxn modelId="{B2751910-F06A-47D6-8258-EB6341D82360}" type="presParOf" srcId="{7EB6077B-3291-4C02-9417-97FDC5DC4F44}" destId="{ABE10131-C30A-441D-9493-502B3AE99840}" srcOrd="2" destOrd="0" presId="urn:microsoft.com/office/officeart/2005/8/layout/default"/>
    <dgm:cxn modelId="{F3CDF762-EBFD-4763-8397-188CEBAFD57C}" type="presParOf" srcId="{7EB6077B-3291-4C02-9417-97FDC5DC4F44}" destId="{4D1947C5-220A-4F96-B99D-24A151870794}" srcOrd="3" destOrd="0" presId="urn:microsoft.com/office/officeart/2005/8/layout/default"/>
    <dgm:cxn modelId="{6F2E59F9-7EFA-4CF2-9612-4FCD653C81BB}" type="presParOf" srcId="{7EB6077B-3291-4C02-9417-97FDC5DC4F44}" destId="{C453D3DC-48E7-41CF-B4DE-ACC832C823D5}" srcOrd="4" destOrd="0" presId="urn:microsoft.com/office/officeart/2005/8/layout/default"/>
    <dgm:cxn modelId="{6A2F9C5E-A9A0-4E25-B521-9AE4BCF7C6BE}" type="presParOf" srcId="{7EB6077B-3291-4C02-9417-97FDC5DC4F44}" destId="{177D0203-4BCF-41C0-BC22-4761EFB1D609}" srcOrd="5" destOrd="0" presId="urn:microsoft.com/office/officeart/2005/8/layout/default"/>
    <dgm:cxn modelId="{47C16937-6245-4F29-B3D2-332C4C213636}" type="presParOf" srcId="{7EB6077B-3291-4C02-9417-97FDC5DC4F44}" destId="{74795E24-93F3-4D3C-AE73-6DBE37241142}" srcOrd="6" destOrd="0" presId="urn:microsoft.com/office/officeart/2005/8/layout/default"/>
    <dgm:cxn modelId="{BC6105D6-59F2-4B36-8884-D576A85F26D3}" type="presParOf" srcId="{7EB6077B-3291-4C02-9417-97FDC5DC4F44}" destId="{D446BCBD-DF3C-4453-8B26-616F4AE62EC8}" srcOrd="7" destOrd="0" presId="urn:microsoft.com/office/officeart/2005/8/layout/default"/>
    <dgm:cxn modelId="{AD14A145-C386-4315-9A2A-9E54225068E2}" type="presParOf" srcId="{7EB6077B-3291-4C02-9417-97FDC5DC4F44}" destId="{926A502F-F343-46C9-B5EA-BA1C62A1EF6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79CA-DECF-492F-A295-16C041F597CB}">
      <dsp:nvSpPr>
        <dsp:cNvPr id="0" name=""/>
        <dsp:cNvSpPr/>
      </dsp:nvSpPr>
      <dsp:spPr>
        <a:xfrm>
          <a:off x="0" y="623"/>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A9559-B481-4775-9C9B-8A31C005EE92}">
      <dsp:nvSpPr>
        <dsp:cNvPr id="0" name=""/>
        <dsp:cNvSpPr/>
      </dsp:nvSpPr>
      <dsp:spPr>
        <a:xfrm>
          <a:off x="0" y="62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Title IX Overview</a:t>
          </a:r>
        </a:p>
      </dsp:txBody>
      <dsp:txXfrm>
        <a:off x="0" y="623"/>
        <a:ext cx="4869656" cy="1020830"/>
      </dsp:txXfrm>
    </dsp:sp>
    <dsp:sp modelId="{5894EC68-E9F6-45D2-AE90-832F2C0CA2FC}">
      <dsp:nvSpPr>
        <dsp:cNvPr id="0" name=""/>
        <dsp:cNvSpPr/>
      </dsp:nvSpPr>
      <dsp:spPr>
        <a:xfrm>
          <a:off x="0" y="1021453"/>
          <a:ext cx="4869656" cy="0"/>
        </a:xfrm>
        <a:prstGeom prst="line">
          <a:avLst/>
        </a:prstGeom>
        <a:solidFill>
          <a:schemeClr val="accent2">
            <a:hueOff val="2091180"/>
            <a:satOff val="-24569"/>
            <a:lumOff val="3627"/>
            <a:alphaOff val="0"/>
          </a:schemeClr>
        </a:solidFill>
        <a:ln w="12700" cap="flat" cmpd="sng" algn="ctr">
          <a:solidFill>
            <a:schemeClr val="accent2">
              <a:hueOff val="2091180"/>
              <a:satOff val="-24569"/>
              <a:lumOff val="3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CDC0B-6902-4A01-BDA3-13D087198FE8}">
      <dsp:nvSpPr>
        <dsp:cNvPr id="0" name=""/>
        <dsp:cNvSpPr/>
      </dsp:nvSpPr>
      <dsp:spPr>
        <a:xfrm>
          <a:off x="0" y="102145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Reporting Requirements</a:t>
          </a:r>
        </a:p>
      </dsp:txBody>
      <dsp:txXfrm>
        <a:off x="0" y="1021453"/>
        <a:ext cx="4869656" cy="1020830"/>
      </dsp:txXfrm>
    </dsp:sp>
    <dsp:sp modelId="{668A881A-0869-4E7D-9D2A-06A5F8390237}">
      <dsp:nvSpPr>
        <dsp:cNvPr id="0" name=""/>
        <dsp:cNvSpPr/>
      </dsp:nvSpPr>
      <dsp:spPr>
        <a:xfrm>
          <a:off x="0" y="2042284"/>
          <a:ext cx="4869656" cy="0"/>
        </a:xfrm>
        <a:prstGeom prst="line">
          <a:avLst/>
        </a:prstGeom>
        <a:solidFill>
          <a:schemeClr val="accent2">
            <a:hueOff val="4182360"/>
            <a:satOff val="-49138"/>
            <a:lumOff val="7255"/>
            <a:alphaOff val="0"/>
          </a:schemeClr>
        </a:solidFill>
        <a:ln w="12700" cap="flat" cmpd="sng" algn="ctr">
          <a:solidFill>
            <a:schemeClr val="accent2">
              <a:hueOff val="4182360"/>
              <a:satOff val="-49138"/>
              <a:lumOff val="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ECA68-3AA9-42A6-9B58-B81D6A2605E0}">
      <dsp:nvSpPr>
        <dsp:cNvPr id="0" name=""/>
        <dsp:cNvSpPr/>
      </dsp:nvSpPr>
      <dsp:spPr>
        <a:xfrm>
          <a:off x="0" y="2042284"/>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Confidentiality</a:t>
          </a:r>
        </a:p>
      </dsp:txBody>
      <dsp:txXfrm>
        <a:off x="0" y="2042284"/>
        <a:ext cx="4869656" cy="1020830"/>
      </dsp:txXfrm>
    </dsp:sp>
    <dsp:sp modelId="{04C663D9-6D42-4811-8FBC-B27F7897DEF6}">
      <dsp:nvSpPr>
        <dsp:cNvPr id="0" name=""/>
        <dsp:cNvSpPr/>
      </dsp:nvSpPr>
      <dsp:spPr>
        <a:xfrm>
          <a:off x="0" y="3063115"/>
          <a:ext cx="4869656" cy="0"/>
        </a:xfrm>
        <a:prstGeom prst="line">
          <a:avLst/>
        </a:prstGeom>
        <a:solidFill>
          <a:schemeClr val="accent2">
            <a:hueOff val="6273540"/>
            <a:satOff val="-73707"/>
            <a:lumOff val="10882"/>
            <a:alphaOff val="0"/>
          </a:schemeClr>
        </a:solidFill>
        <a:ln w="12700" cap="flat" cmpd="sng" algn="ctr">
          <a:solidFill>
            <a:schemeClr val="accent2">
              <a:hueOff val="6273540"/>
              <a:satOff val="-73707"/>
              <a:lumOff val="10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BD719-DBDD-4F41-B8B2-B643D23D1F71}">
      <dsp:nvSpPr>
        <dsp:cNvPr id="0" name=""/>
        <dsp:cNvSpPr/>
      </dsp:nvSpPr>
      <dsp:spPr>
        <a:xfrm>
          <a:off x="0" y="3063115"/>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Pregnancy</a:t>
          </a:r>
        </a:p>
      </dsp:txBody>
      <dsp:txXfrm>
        <a:off x="0" y="3063115"/>
        <a:ext cx="4869656" cy="1020830"/>
      </dsp:txXfrm>
    </dsp:sp>
    <dsp:sp modelId="{62A36EAA-15A4-41D9-8A13-8DFFA6CA34F5}">
      <dsp:nvSpPr>
        <dsp:cNvPr id="0" name=""/>
        <dsp:cNvSpPr/>
      </dsp:nvSpPr>
      <dsp:spPr>
        <a:xfrm>
          <a:off x="0" y="4083946"/>
          <a:ext cx="4869656" cy="0"/>
        </a:xfrm>
        <a:prstGeom prst="line">
          <a:avLst/>
        </a:prstGeom>
        <a:solidFill>
          <a:schemeClr val="accent2">
            <a:hueOff val="8364720"/>
            <a:satOff val="-98276"/>
            <a:lumOff val="14510"/>
            <a:alphaOff val="0"/>
          </a:schemeClr>
        </a:solidFill>
        <a:ln w="12700" cap="flat" cmpd="sng" algn="ctr">
          <a:solidFill>
            <a:schemeClr val="accent2">
              <a:hueOff val="8364720"/>
              <a:satOff val="-98276"/>
              <a:lumOff val="1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34F07-B629-4CAA-AB5D-D87B3428E3F3}">
      <dsp:nvSpPr>
        <dsp:cNvPr id="0" name=""/>
        <dsp:cNvSpPr/>
      </dsp:nvSpPr>
      <dsp:spPr>
        <a:xfrm>
          <a:off x="0" y="4083946"/>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Retaliation</a:t>
          </a:r>
        </a:p>
      </dsp:txBody>
      <dsp:txXfrm>
        <a:off x="0" y="4083946"/>
        <a:ext cx="4869656"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B1830-4E50-4A7E-BC12-35ECF144513A}">
      <dsp:nvSpPr>
        <dsp:cNvPr id="0" name=""/>
        <dsp:cNvSpPr/>
      </dsp:nvSpPr>
      <dsp:spPr>
        <a:xfrm>
          <a:off x="0" y="408897"/>
          <a:ext cx="2228385" cy="13370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Failure to provide equal athletic/sports opportunity</a:t>
          </a:r>
        </a:p>
      </dsp:txBody>
      <dsp:txXfrm>
        <a:off x="0" y="408897"/>
        <a:ext cx="2228385" cy="1337031"/>
      </dsp:txXfrm>
    </dsp:sp>
    <dsp:sp modelId="{C3E1D92D-26C2-422D-AB9C-5A7A518C390B}">
      <dsp:nvSpPr>
        <dsp:cNvPr id="0" name=""/>
        <dsp:cNvSpPr/>
      </dsp:nvSpPr>
      <dsp:spPr>
        <a:xfrm>
          <a:off x="2451223" y="408897"/>
          <a:ext cx="2228385" cy="13370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Sexual harassment </a:t>
          </a:r>
        </a:p>
      </dsp:txBody>
      <dsp:txXfrm>
        <a:off x="2451223" y="408897"/>
        <a:ext cx="2228385" cy="1337031"/>
      </dsp:txXfrm>
    </dsp:sp>
    <dsp:sp modelId="{E61C07A6-358A-4D17-8806-02AAA3A4973D}">
      <dsp:nvSpPr>
        <dsp:cNvPr id="0" name=""/>
        <dsp:cNvSpPr/>
      </dsp:nvSpPr>
      <dsp:spPr>
        <a:xfrm>
          <a:off x="4902447" y="408897"/>
          <a:ext cx="2228385" cy="13370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Sexual Assault </a:t>
          </a:r>
        </a:p>
      </dsp:txBody>
      <dsp:txXfrm>
        <a:off x="4902447" y="408897"/>
        <a:ext cx="2228385" cy="1337031"/>
      </dsp:txXfrm>
    </dsp:sp>
    <dsp:sp modelId="{B6989373-167A-4DD0-9300-904E9990A886}">
      <dsp:nvSpPr>
        <dsp:cNvPr id="0" name=""/>
        <dsp:cNvSpPr/>
      </dsp:nvSpPr>
      <dsp:spPr>
        <a:xfrm>
          <a:off x="0" y="1968767"/>
          <a:ext cx="2228385" cy="13370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Stalking based on sex</a:t>
          </a:r>
        </a:p>
      </dsp:txBody>
      <dsp:txXfrm>
        <a:off x="0" y="1968767"/>
        <a:ext cx="2228385" cy="1337031"/>
      </dsp:txXfrm>
    </dsp:sp>
    <dsp:sp modelId="{B1A342E0-59EB-425A-8BAC-B62609234DE6}">
      <dsp:nvSpPr>
        <dsp:cNvPr id="0" name=""/>
        <dsp:cNvSpPr/>
      </dsp:nvSpPr>
      <dsp:spPr>
        <a:xfrm>
          <a:off x="2451223" y="1968767"/>
          <a:ext cx="2228385" cy="13370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Sex discrimination including gender </a:t>
          </a:r>
          <a:r>
            <a:rPr lang="en-US" sz="2100" kern="1200" dirty="0"/>
            <a:t>and pregnancy </a:t>
          </a:r>
        </a:p>
      </dsp:txBody>
      <dsp:txXfrm>
        <a:off x="2451223" y="1968767"/>
        <a:ext cx="2228385" cy="1337031"/>
      </dsp:txXfrm>
    </dsp:sp>
    <dsp:sp modelId="{42044F41-1841-4D98-AF13-3092A7506E4D}">
      <dsp:nvSpPr>
        <dsp:cNvPr id="0" name=""/>
        <dsp:cNvSpPr/>
      </dsp:nvSpPr>
      <dsp:spPr>
        <a:xfrm>
          <a:off x="4902447" y="1968767"/>
          <a:ext cx="2228385" cy="13370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Retaliation</a:t>
          </a:r>
        </a:p>
      </dsp:txBody>
      <dsp:txXfrm>
        <a:off x="4902447" y="1968767"/>
        <a:ext cx="2228385" cy="1337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76AC8-16F1-4961-B436-85349C43840F}">
      <dsp:nvSpPr>
        <dsp:cNvPr id="0" name=""/>
        <dsp:cNvSpPr/>
      </dsp:nvSpPr>
      <dsp:spPr>
        <a:xfrm>
          <a:off x="0" y="38223"/>
          <a:ext cx="7130833"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Title IX applies to the following relationships:</a:t>
          </a:r>
        </a:p>
      </dsp:txBody>
      <dsp:txXfrm>
        <a:off x="67966" y="106189"/>
        <a:ext cx="6994901" cy="1256367"/>
      </dsp:txXfrm>
    </dsp:sp>
    <dsp:sp modelId="{FAAA2D9D-97E1-499C-BF8D-A4E6E0EED23A}">
      <dsp:nvSpPr>
        <dsp:cNvPr id="0" name=""/>
        <dsp:cNvSpPr/>
      </dsp:nvSpPr>
      <dsp:spPr>
        <a:xfrm>
          <a:off x="0" y="1430523"/>
          <a:ext cx="7130833" cy="224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40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Student to Student</a:t>
          </a:r>
        </a:p>
        <a:p>
          <a:pPr marL="228600" lvl="1" indent="-228600" algn="l" defTabSz="1200150">
            <a:lnSpc>
              <a:spcPct val="90000"/>
            </a:lnSpc>
            <a:spcBef>
              <a:spcPct val="0"/>
            </a:spcBef>
            <a:spcAft>
              <a:spcPct val="20000"/>
            </a:spcAft>
            <a:buChar char="•"/>
          </a:pPr>
          <a:r>
            <a:rPr lang="en-US" sz="2700" kern="1200"/>
            <a:t>Employee to Student</a:t>
          </a:r>
        </a:p>
        <a:p>
          <a:pPr marL="228600" lvl="1" indent="-228600" algn="l" defTabSz="1200150">
            <a:lnSpc>
              <a:spcPct val="90000"/>
            </a:lnSpc>
            <a:spcBef>
              <a:spcPct val="0"/>
            </a:spcBef>
            <a:spcAft>
              <a:spcPct val="20000"/>
            </a:spcAft>
            <a:buChar char="•"/>
          </a:pPr>
          <a:r>
            <a:rPr lang="en-US" sz="2700" kern="1200"/>
            <a:t>Student to Employee</a:t>
          </a:r>
        </a:p>
        <a:p>
          <a:pPr marL="228600" lvl="1" indent="-228600" algn="l" defTabSz="1200150">
            <a:lnSpc>
              <a:spcPct val="90000"/>
            </a:lnSpc>
            <a:spcBef>
              <a:spcPct val="0"/>
            </a:spcBef>
            <a:spcAft>
              <a:spcPct val="20000"/>
            </a:spcAft>
            <a:buChar char="•"/>
          </a:pPr>
          <a:r>
            <a:rPr lang="en-US" sz="2700" kern="1200"/>
            <a:t>HR handles Employee to Employee under Title VII</a:t>
          </a:r>
        </a:p>
      </dsp:txBody>
      <dsp:txXfrm>
        <a:off x="0" y="1430523"/>
        <a:ext cx="7130833" cy="2245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E3D5-18E1-4871-80B4-A579FA115568}">
      <dsp:nvSpPr>
        <dsp:cNvPr id="0" name=""/>
        <dsp:cNvSpPr/>
      </dsp:nvSpPr>
      <dsp:spPr>
        <a:xfrm>
          <a:off x="0" y="2483"/>
          <a:ext cx="48171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50B25-40D1-4692-9C5C-C8D89F30F6FF}">
      <dsp:nvSpPr>
        <dsp:cNvPr id="0" name=""/>
        <dsp:cNvSpPr/>
      </dsp:nvSpPr>
      <dsp:spPr>
        <a:xfrm>
          <a:off x="0" y="2483"/>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Responsible Person- Alcorn designee(s) with the authority to take corrective action on the part of the institution and who may receive actual knowledge of a grievance or allegation.</a:t>
          </a:r>
        </a:p>
      </dsp:txBody>
      <dsp:txXfrm>
        <a:off x="0" y="2483"/>
        <a:ext cx="4817176" cy="1693492"/>
      </dsp:txXfrm>
    </dsp:sp>
    <dsp:sp modelId="{0003C49E-0156-4EBE-9E25-EF66AB4FD633}">
      <dsp:nvSpPr>
        <dsp:cNvPr id="0" name=""/>
        <dsp:cNvSpPr/>
      </dsp:nvSpPr>
      <dsp:spPr>
        <a:xfrm>
          <a:off x="0" y="1695975"/>
          <a:ext cx="4817176" cy="0"/>
        </a:xfrm>
        <a:prstGeom prst="line">
          <a:avLst/>
        </a:prstGeom>
        <a:solidFill>
          <a:schemeClr val="accent2">
            <a:hueOff val="4182360"/>
            <a:satOff val="-49138"/>
            <a:lumOff val="7255"/>
            <a:alphaOff val="0"/>
          </a:schemeClr>
        </a:solidFill>
        <a:ln w="12700" cap="flat" cmpd="sng" algn="ctr">
          <a:solidFill>
            <a:schemeClr val="accent2">
              <a:hueOff val="4182360"/>
              <a:satOff val="-49138"/>
              <a:lumOff val="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61BF3-4068-4AA8-873E-44B36D505E46}">
      <dsp:nvSpPr>
        <dsp:cNvPr id="0" name=""/>
        <dsp:cNvSpPr/>
      </dsp:nvSpPr>
      <dsp:spPr>
        <a:xfrm>
          <a:off x="0" y="1695975"/>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Complainant – An individual who is alleged to be the victim of conduct that could constitute sexual harassment. (accuser)</a:t>
          </a:r>
        </a:p>
      </dsp:txBody>
      <dsp:txXfrm>
        <a:off x="0" y="1695975"/>
        <a:ext cx="4817176" cy="1693492"/>
      </dsp:txXfrm>
    </dsp:sp>
    <dsp:sp modelId="{0AF5B030-340D-4F33-879B-38C9FA798A78}">
      <dsp:nvSpPr>
        <dsp:cNvPr id="0" name=""/>
        <dsp:cNvSpPr/>
      </dsp:nvSpPr>
      <dsp:spPr>
        <a:xfrm>
          <a:off x="0" y="3389468"/>
          <a:ext cx="4817176" cy="0"/>
        </a:xfrm>
        <a:prstGeom prst="line">
          <a:avLst/>
        </a:prstGeom>
        <a:solidFill>
          <a:schemeClr val="accent2">
            <a:hueOff val="8364720"/>
            <a:satOff val="-98276"/>
            <a:lumOff val="14510"/>
            <a:alphaOff val="0"/>
          </a:schemeClr>
        </a:solidFill>
        <a:ln w="12700" cap="flat" cmpd="sng" algn="ctr">
          <a:solidFill>
            <a:schemeClr val="accent2">
              <a:hueOff val="8364720"/>
              <a:satOff val="-98276"/>
              <a:lumOff val="1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C1EE4-3076-45DC-BC8E-38D44DB9CEAC}">
      <dsp:nvSpPr>
        <dsp:cNvPr id="0" name=""/>
        <dsp:cNvSpPr/>
      </dsp:nvSpPr>
      <dsp:spPr>
        <a:xfrm>
          <a:off x="0" y="3389468"/>
          <a:ext cx="4817176"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Respondent – An individual who has been reported to be the perpetrator of conduct that could constitute sexual harassment. (accused) </a:t>
          </a:r>
        </a:p>
      </dsp:txBody>
      <dsp:txXfrm>
        <a:off x="0" y="3389468"/>
        <a:ext cx="4817176" cy="1693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307BE-8009-4D8B-BA88-ABB4C300F5A4}">
      <dsp:nvSpPr>
        <dsp:cNvPr id="0" name=""/>
        <dsp:cNvSpPr/>
      </dsp:nvSpPr>
      <dsp:spPr>
        <a:xfrm>
          <a:off x="383865" y="0"/>
          <a:ext cx="4173788" cy="14741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Quid pro Quo harassment – It is when favorable professional or educational treatment is conditioned on a sexual activity.</a:t>
          </a:r>
        </a:p>
      </dsp:txBody>
      <dsp:txXfrm>
        <a:off x="427042" y="43177"/>
        <a:ext cx="4087434" cy="1387831"/>
      </dsp:txXfrm>
    </dsp:sp>
    <dsp:sp modelId="{40675B6B-CA6C-4539-9184-C8B3F4BA0052}">
      <dsp:nvSpPr>
        <dsp:cNvPr id="0" name=""/>
        <dsp:cNvSpPr/>
      </dsp:nvSpPr>
      <dsp:spPr>
        <a:xfrm rot="5400000">
          <a:off x="2194349" y="1511040"/>
          <a:ext cx="552819" cy="663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71744" y="1566322"/>
        <a:ext cx="398029" cy="386973"/>
      </dsp:txXfrm>
    </dsp:sp>
    <dsp:sp modelId="{D54E62D3-85CD-423E-9D89-7C5AFC27EA20}">
      <dsp:nvSpPr>
        <dsp:cNvPr id="0" name=""/>
        <dsp:cNvSpPr/>
      </dsp:nvSpPr>
      <dsp:spPr>
        <a:xfrm>
          <a:off x="383865" y="2211278"/>
          <a:ext cx="4173788" cy="14741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Hostile environment – severe, pervasive, and objectively offensive. (unwelcomed conduct determined by reasonable person and it effectively denies a person equal access to the school’s education program or activity.)</a:t>
          </a:r>
        </a:p>
      </dsp:txBody>
      <dsp:txXfrm>
        <a:off x="427042" y="2254455"/>
        <a:ext cx="4087434" cy="1387831"/>
      </dsp:txXfrm>
    </dsp:sp>
    <dsp:sp modelId="{90AAD31C-9687-4FC4-86F4-E7F7967C9BB7}">
      <dsp:nvSpPr>
        <dsp:cNvPr id="0" name=""/>
        <dsp:cNvSpPr/>
      </dsp:nvSpPr>
      <dsp:spPr>
        <a:xfrm rot="5400000">
          <a:off x="2194349" y="3722319"/>
          <a:ext cx="552819" cy="6633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71744" y="3777601"/>
        <a:ext cx="398029" cy="386973"/>
      </dsp:txXfrm>
    </dsp:sp>
    <dsp:sp modelId="{D54DED2F-782A-4595-9D42-22CF072A596C}">
      <dsp:nvSpPr>
        <dsp:cNvPr id="0" name=""/>
        <dsp:cNvSpPr/>
      </dsp:nvSpPr>
      <dsp:spPr>
        <a:xfrm>
          <a:off x="383865" y="4422557"/>
          <a:ext cx="4173788" cy="14741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Title IX now includes the Clery Act/VAWA definitions of sexual assault, dating violence, domestic violence, or stalking.</a:t>
          </a:r>
        </a:p>
      </dsp:txBody>
      <dsp:txXfrm>
        <a:off x="427042" y="4465734"/>
        <a:ext cx="4087434" cy="1387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4E86-4D22-4618-8C84-E8BAF1D9B9FB}">
      <dsp:nvSpPr>
        <dsp:cNvPr id="0" name=""/>
        <dsp:cNvSpPr/>
      </dsp:nvSpPr>
      <dsp:spPr>
        <a:xfrm>
          <a:off x="0" y="45376"/>
          <a:ext cx="4941519" cy="2212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In addition, the following two conditions must also be met to qualify for a formal Title Complaint:</a:t>
          </a:r>
        </a:p>
      </dsp:txBody>
      <dsp:txXfrm>
        <a:off x="108004" y="153380"/>
        <a:ext cx="4725511" cy="1996462"/>
      </dsp:txXfrm>
    </dsp:sp>
    <dsp:sp modelId="{1FF8A68F-7D9A-41EF-8ED1-2F69124A9A24}">
      <dsp:nvSpPr>
        <dsp:cNvPr id="0" name=""/>
        <dsp:cNvSpPr/>
      </dsp:nvSpPr>
      <dsp:spPr>
        <a:xfrm>
          <a:off x="0" y="2257846"/>
          <a:ext cx="4941519" cy="35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9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The conduct must occur within the context of an “Educational Program or Activity” for which the University exercises control over the Respondent.</a:t>
          </a:r>
        </a:p>
        <a:p>
          <a:pPr marL="228600" lvl="1" indent="-228600" algn="l" defTabSz="1066800">
            <a:lnSpc>
              <a:spcPct val="90000"/>
            </a:lnSpc>
            <a:spcBef>
              <a:spcPct val="0"/>
            </a:spcBef>
            <a:spcAft>
              <a:spcPct val="20000"/>
            </a:spcAft>
            <a:buChar char="•"/>
          </a:pPr>
          <a:r>
            <a:rPr lang="en-US" sz="2400" kern="1200"/>
            <a:t>The Conduct must occur on institution property </a:t>
          </a:r>
        </a:p>
        <a:p>
          <a:pPr marL="228600" lvl="1" indent="-228600" algn="l" defTabSz="1066800">
            <a:lnSpc>
              <a:spcPct val="90000"/>
            </a:lnSpc>
            <a:spcBef>
              <a:spcPct val="0"/>
            </a:spcBef>
            <a:spcAft>
              <a:spcPct val="20000"/>
            </a:spcAft>
            <a:buChar char="•"/>
          </a:pPr>
          <a:r>
            <a:rPr lang="en-US" sz="2400" kern="1200"/>
            <a:t>Building owned or controlled by officially recognized student organizations.</a:t>
          </a:r>
        </a:p>
      </dsp:txBody>
      <dsp:txXfrm>
        <a:off x="0" y="2257846"/>
        <a:ext cx="4941519" cy="3593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64454-B166-4E50-BCED-2831AEB40E87}">
      <dsp:nvSpPr>
        <dsp:cNvPr id="0" name=""/>
        <dsp:cNvSpPr/>
      </dsp:nvSpPr>
      <dsp:spPr>
        <a:xfrm>
          <a:off x="0"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you have knowledge of sexual harassment or sexual assault, you must report.</a:t>
          </a:r>
        </a:p>
      </dsp:txBody>
      <dsp:txXfrm>
        <a:off x="0" y="573683"/>
        <a:ext cx="2464593" cy="1478756"/>
      </dsp:txXfrm>
    </dsp:sp>
    <dsp:sp modelId="{ABE10131-C30A-441D-9493-502B3AE99840}">
      <dsp:nvSpPr>
        <dsp:cNvPr id="0" name=""/>
        <dsp:cNvSpPr/>
      </dsp:nvSpPr>
      <dsp:spPr>
        <a:xfrm>
          <a:off x="2711053"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ASU has an obligation to investigate</a:t>
          </a:r>
        </a:p>
      </dsp:txBody>
      <dsp:txXfrm>
        <a:off x="2711053" y="573683"/>
        <a:ext cx="2464593" cy="1478756"/>
      </dsp:txXfrm>
    </dsp:sp>
    <dsp:sp modelId="{C453D3DC-48E7-41CF-B4DE-ACC832C823D5}">
      <dsp:nvSpPr>
        <dsp:cNvPr id="0" name=""/>
        <dsp:cNvSpPr/>
      </dsp:nvSpPr>
      <dsp:spPr>
        <a:xfrm>
          <a:off x="5422106"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ASU will take any and all appropriate actions to</a:t>
          </a:r>
        </a:p>
        <a:p>
          <a:pPr marL="114300" lvl="1" indent="-114300" algn="l" defTabSz="622300">
            <a:lnSpc>
              <a:spcPct val="90000"/>
            </a:lnSpc>
            <a:spcBef>
              <a:spcPct val="0"/>
            </a:spcBef>
            <a:spcAft>
              <a:spcPct val="15000"/>
            </a:spcAft>
            <a:buChar char="•"/>
          </a:pPr>
          <a:r>
            <a:rPr lang="en-US" sz="1400" kern="1200"/>
            <a:t>Stop the harassment</a:t>
          </a:r>
        </a:p>
        <a:p>
          <a:pPr marL="114300" lvl="1" indent="-114300" algn="l" defTabSz="622300">
            <a:lnSpc>
              <a:spcPct val="90000"/>
            </a:lnSpc>
            <a:spcBef>
              <a:spcPct val="0"/>
            </a:spcBef>
            <a:spcAft>
              <a:spcPct val="15000"/>
            </a:spcAft>
            <a:buChar char="•"/>
          </a:pPr>
          <a:r>
            <a:rPr lang="en-US" sz="1400" kern="1200"/>
            <a:t>Remedy the effects</a:t>
          </a:r>
        </a:p>
        <a:p>
          <a:pPr marL="114300" lvl="1" indent="-114300" algn="l" defTabSz="622300">
            <a:lnSpc>
              <a:spcPct val="90000"/>
            </a:lnSpc>
            <a:spcBef>
              <a:spcPct val="0"/>
            </a:spcBef>
            <a:spcAft>
              <a:spcPct val="15000"/>
            </a:spcAft>
            <a:buChar char="•"/>
          </a:pPr>
          <a:r>
            <a:rPr lang="en-US" sz="1400" kern="1200"/>
            <a:t>Prevent recurrence</a:t>
          </a:r>
        </a:p>
      </dsp:txBody>
      <dsp:txXfrm>
        <a:off x="5422106" y="573683"/>
        <a:ext cx="2464593" cy="1478756"/>
      </dsp:txXfrm>
    </dsp:sp>
    <dsp:sp modelId="{74795E24-93F3-4D3C-AE73-6DBE37241142}">
      <dsp:nvSpPr>
        <dsp:cNvPr id="0" name=""/>
        <dsp:cNvSpPr/>
      </dsp:nvSpPr>
      <dsp:spPr>
        <a:xfrm>
          <a:off x="1355526" y="2298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Pregnant students are in a specialized circumstances and as such entitled to special Title IX protections</a:t>
          </a:r>
        </a:p>
      </dsp:txBody>
      <dsp:txXfrm>
        <a:off x="1355526" y="2298898"/>
        <a:ext cx="2464593" cy="1478756"/>
      </dsp:txXfrm>
    </dsp:sp>
    <dsp:sp modelId="{926A502F-F343-46C9-B5EA-BA1C62A1EF6C}">
      <dsp:nvSpPr>
        <dsp:cNvPr id="0" name=""/>
        <dsp:cNvSpPr/>
      </dsp:nvSpPr>
      <dsp:spPr>
        <a:xfrm>
          <a:off x="4066579" y="2298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parties involved in a report and investigation are covered by federal protections from retaliation</a:t>
          </a:r>
        </a:p>
      </dsp:txBody>
      <dsp:txXfrm>
        <a:off x="4066579" y="229889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8144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21370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86217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06E3-4B24-234D-A5FD-210B0B83A9BF}"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5130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C06E3-4B24-234D-A5FD-210B0B83A9BF}"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08377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C06E3-4B24-234D-A5FD-210B0B83A9BF}"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213746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C06E3-4B24-234D-A5FD-210B0B83A9BF}"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22646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DC06E3-4B24-234D-A5FD-210B0B83A9BF}"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61163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C06E3-4B24-234D-A5FD-210B0B83A9BF}"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46496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06E3-4B24-234D-A5FD-210B0B83A9BF}"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204532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06E3-4B24-234D-A5FD-210B0B83A9BF}"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3FAB-38F5-414D-8200-0B30C19BC7F4}" type="slidenum">
              <a:rPr lang="en-US" smtClean="0"/>
              <a:t>‹#›</a:t>
            </a:fld>
            <a:endParaRPr lang="en-US"/>
          </a:p>
        </p:txBody>
      </p:sp>
    </p:spTree>
    <p:extLst>
      <p:ext uri="{BB962C8B-B14F-4D97-AF65-F5344CB8AC3E}">
        <p14:creationId xmlns:p14="http://schemas.microsoft.com/office/powerpoint/2010/main" val="109048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C06E3-4B24-234D-A5FD-210B0B83A9BF}" type="datetimeFigureOut">
              <a:rPr lang="en-US" smtClean="0"/>
              <a:t>6/14/2023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13FAB-38F5-414D-8200-0B30C19BC7F4}" type="slidenum">
              <a:rPr lang="en-US" smtClean="0"/>
              <a:t>‹#›</a:t>
            </a:fld>
            <a:endParaRPr lang="en-US"/>
          </a:p>
        </p:txBody>
      </p:sp>
    </p:spTree>
    <p:extLst>
      <p:ext uri="{BB962C8B-B14F-4D97-AF65-F5344CB8AC3E}">
        <p14:creationId xmlns:p14="http://schemas.microsoft.com/office/powerpoint/2010/main" val="397129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hyperlink" Target="mailto:Asucompliance@alcorn.edu" TargetMode="External"/><Relationship Id="rId2" Type="http://schemas.openxmlformats.org/officeDocument/2006/relationships/hyperlink" Target="mailto:svporter@alcorn.edu" TargetMode="External"/><Relationship Id="rId1" Type="http://schemas.openxmlformats.org/officeDocument/2006/relationships/slideLayout" Target="../slideLayouts/slideLayout2.xml"/><Relationship Id="rId4" Type="http://schemas.openxmlformats.org/officeDocument/2006/relationships/hyperlink" Target="mailto:TitleIX@alcor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7556" y="1230489"/>
            <a:ext cx="4774279" cy="2927975"/>
          </a:xfrm>
        </p:spPr>
        <p:txBody>
          <a:bodyPr>
            <a:normAutofit/>
          </a:bodyPr>
          <a:lstStyle/>
          <a:p>
            <a:r>
              <a:rPr lang="en-US" sz="5000" spc="-150" dirty="0">
                <a:solidFill>
                  <a:schemeClr val="bg1"/>
                </a:solidFill>
              </a:rPr>
              <a:t>TITLE IX ANNUAL TRAINING</a:t>
            </a:r>
          </a:p>
        </p:txBody>
      </p:sp>
      <p:sp>
        <p:nvSpPr>
          <p:cNvPr id="3" name="Subtitle 2"/>
          <p:cNvSpPr>
            <a:spLocks noGrp="1"/>
          </p:cNvSpPr>
          <p:nvPr>
            <p:ph type="subTitle" idx="1"/>
          </p:nvPr>
        </p:nvSpPr>
        <p:spPr>
          <a:xfrm>
            <a:off x="5314308" y="4074649"/>
            <a:ext cx="3696128" cy="805575"/>
          </a:xfrm>
        </p:spPr>
        <p:txBody>
          <a:bodyPr>
            <a:normAutofit/>
          </a:bodyPr>
          <a:lstStyle/>
          <a:p>
            <a:pPr algn="l"/>
            <a:r>
              <a:rPr lang="en-US" sz="1800" dirty="0">
                <a:solidFill>
                  <a:schemeClr val="bg1"/>
                </a:solidFill>
              </a:rPr>
              <a:t>Presenter:  </a:t>
            </a:r>
          </a:p>
          <a:p>
            <a:pPr algn="l"/>
            <a:r>
              <a:rPr lang="en-US" sz="1800" dirty="0">
                <a:solidFill>
                  <a:schemeClr val="bg1"/>
                </a:solidFill>
              </a:rPr>
              <a:t>Sharonda Porter, Title IX Coordinator</a:t>
            </a:r>
          </a:p>
          <a:p>
            <a:pPr algn="l"/>
            <a:endParaRPr lang="en-US" sz="1800" dirty="0">
              <a:solidFill>
                <a:schemeClr val="bg1"/>
              </a:solidFill>
            </a:endParaRPr>
          </a:p>
        </p:txBody>
      </p:sp>
    </p:spTree>
    <p:extLst>
      <p:ext uri="{BB962C8B-B14F-4D97-AF65-F5344CB8AC3E}">
        <p14:creationId xmlns:p14="http://schemas.microsoft.com/office/powerpoint/2010/main" val="116192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What is required under the Final Rule?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a:t>Once a responsible employee has either actual or constructive notice of sexual harassment or sexual misconduct, Alcorn must take action.</a:t>
            </a:r>
            <a:endParaRPr lang="en-US" dirty="0"/>
          </a:p>
        </p:txBody>
      </p:sp>
    </p:spTree>
    <p:extLst>
      <p:ext uri="{BB962C8B-B14F-4D97-AF65-F5344CB8AC3E}">
        <p14:creationId xmlns:p14="http://schemas.microsoft.com/office/powerpoint/2010/main" val="202920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Upon Receipt of Grievance Report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US" sz="2200"/>
              <a:t>When a Title IX/sexual harassment grievance report is received by the Title IX coordinator:</a:t>
            </a:r>
          </a:p>
          <a:p>
            <a:r>
              <a:rPr lang="en-US" sz="2200"/>
              <a:t>The Title IX Coordinator will promptly reach out to the Complainant, or whomever submitted the report, and gather further information.</a:t>
            </a:r>
          </a:p>
          <a:p>
            <a:r>
              <a:rPr lang="en-US" sz="2200"/>
              <a:t>The Complainant will be offered supportive measures, whether or not a Formal Complaint is filed.</a:t>
            </a:r>
          </a:p>
          <a:p>
            <a:r>
              <a:rPr lang="en-US" sz="2200"/>
              <a:t>The Complainant will  be offered information on the grievance process and given the opportunity to submit a formal complaint.</a:t>
            </a:r>
          </a:p>
          <a:p>
            <a:r>
              <a:rPr lang="en-US" sz="2200"/>
              <a:t>Note:  A grievance report is different from a formal complaint.</a:t>
            </a:r>
          </a:p>
        </p:txBody>
      </p:sp>
    </p:spTree>
    <p:extLst>
      <p:ext uri="{BB962C8B-B14F-4D97-AF65-F5344CB8AC3E}">
        <p14:creationId xmlns:p14="http://schemas.microsoft.com/office/powerpoint/2010/main" val="267729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700">
                <a:solidFill>
                  <a:srgbClr val="FFFFFF"/>
                </a:solidFill>
              </a:rPr>
              <a:t>Supportive Measures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dirty="0"/>
              <a:t>Examples of Supportive Measures include:</a:t>
            </a:r>
          </a:p>
          <a:p>
            <a:pPr lvl="1"/>
            <a:r>
              <a:rPr lang="en-US" dirty="0"/>
              <a:t>Rescheduling academic assignments or tests</a:t>
            </a:r>
          </a:p>
          <a:p>
            <a:pPr lvl="1"/>
            <a:r>
              <a:rPr lang="en-US" dirty="0"/>
              <a:t>Transferring to another course section</a:t>
            </a:r>
          </a:p>
          <a:p>
            <a:pPr lvl="1"/>
            <a:r>
              <a:rPr lang="en-US" dirty="0"/>
              <a:t>Increased police presence in the area of concern</a:t>
            </a:r>
          </a:p>
          <a:p>
            <a:pPr lvl="1"/>
            <a:r>
              <a:rPr lang="en-US" dirty="0"/>
              <a:t>Counseling</a:t>
            </a:r>
          </a:p>
          <a:p>
            <a:r>
              <a:rPr lang="en-US" dirty="0"/>
              <a:t>It is the Complainant’s choice to accept or not accept.</a:t>
            </a:r>
          </a:p>
          <a:p>
            <a:r>
              <a:rPr lang="en-US" dirty="0"/>
              <a:t>Supportive measures are free.</a:t>
            </a:r>
          </a:p>
        </p:txBody>
      </p:sp>
    </p:spTree>
    <p:extLst>
      <p:ext uri="{BB962C8B-B14F-4D97-AF65-F5344CB8AC3E}">
        <p14:creationId xmlns:p14="http://schemas.microsoft.com/office/powerpoint/2010/main" val="91835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Key Categories of Prohibited Conduct</a:t>
            </a:r>
          </a:p>
        </p:txBody>
      </p:sp>
      <p:sp>
        <p:nvSpPr>
          <p:cNvPr id="11" name="Content Placeholder 2"/>
          <p:cNvSpPr>
            <a:spLocks noGrp="1"/>
          </p:cNvSpPr>
          <p:nvPr>
            <p:ph idx="1"/>
          </p:nvPr>
        </p:nvSpPr>
        <p:spPr>
          <a:xfrm>
            <a:off x="3607694" y="649480"/>
            <a:ext cx="4916510" cy="5546047"/>
          </a:xfrm>
        </p:spPr>
        <p:txBody>
          <a:bodyPr anchor="ctr">
            <a:normAutofit/>
          </a:bodyPr>
          <a:lstStyle/>
          <a:p>
            <a:r>
              <a:rPr lang="en-US" sz="1700" dirty="0"/>
              <a:t>Dating Violence – Sexual or physical abuse, threats of such abuse, existence of the relationship is based on the totality of the circumstances.</a:t>
            </a:r>
          </a:p>
          <a:p>
            <a:r>
              <a:rPr lang="en-US" sz="1700" dirty="0"/>
              <a:t>Domestic Violence- Spouse or intimate partner.  Share a child together or cohabitate.</a:t>
            </a:r>
          </a:p>
          <a:p>
            <a:r>
              <a:rPr lang="en-US" sz="1700" dirty="0"/>
              <a:t>Stalking – course of conduct that would cause a person to fear for his or her safety or the safety of others or suffer substantial emotional distress.</a:t>
            </a:r>
          </a:p>
          <a:p>
            <a:r>
              <a:rPr lang="en-US" sz="1700" dirty="0"/>
              <a:t>Sexual exploitation – taking non consensual or abusive sexual advantage of another for one’s own advantage or benefit.</a:t>
            </a:r>
          </a:p>
          <a:p>
            <a:r>
              <a:rPr lang="en-US" sz="1700" dirty="0"/>
              <a:t>Non Consensual sexual contact – Any physical contact with another person of a sexual nature without the person’s consent.</a:t>
            </a:r>
          </a:p>
          <a:p>
            <a:r>
              <a:rPr lang="en-US" sz="1700" dirty="0"/>
              <a:t>Non consensual sexual penetration – any penetration of another’s body parts without the person’s consent.</a:t>
            </a:r>
          </a:p>
          <a:p>
            <a:r>
              <a:rPr lang="en-US" sz="1700" dirty="0"/>
              <a:t>Sexual Harassment -  Unwelcome or unwanted sexual advances.</a:t>
            </a:r>
          </a:p>
        </p:txBody>
      </p:sp>
    </p:spTree>
    <p:extLst>
      <p:ext uri="{BB962C8B-B14F-4D97-AF65-F5344CB8AC3E}">
        <p14:creationId xmlns:p14="http://schemas.microsoft.com/office/powerpoint/2010/main" val="274325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a:solidFill>
                  <a:schemeClr val="bg1"/>
                </a:solidFill>
              </a:rPr>
              <a:t>Conditions for a Formal Title IX Complaint</a:t>
            </a:r>
          </a:p>
        </p:txBody>
      </p:sp>
      <p:graphicFrame>
        <p:nvGraphicFramePr>
          <p:cNvPr id="5" name="Content Placeholder 2">
            <a:extLst>
              <a:ext uri="{FF2B5EF4-FFF2-40B4-BE49-F238E27FC236}">
                <a16:creationId xmlns:a16="http://schemas.microsoft.com/office/drawing/2014/main" id="{A1A69AFD-BA66-72EF-D210-3BB944A3B797}"/>
              </a:ext>
            </a:extLst>
          </p:cNvPr>
          <p:cNvGraphicFramePr>
            <a:graphicFrameLocks noGrp="1"/>
          </p:cNvGraphicFramePr>
          <p:nvPr>
            <p:ph idx="1"/>
            <p:extLst>
              <p:ext uri="{D42A27DB-BD31-4B8C-83A1-F6EECF244321}">
                <p14:modId xmlns:p14="http://schemas.microsoft.com/office/powerpoint/2010/main" val="12181288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01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a:solidFill>
                  <a:schemeClr val="bg1"/>
                </a:solidFill>
              </a:rPr>
              <a:t>Additional Conditions for a formal Title IX complaint</a:t>
            </a:r>
          </a:p>
        </p:txBody>
      </p:sp>
      <p:graphicFrame>
        <p:nvGraphicFramePr>
          <p:cNvPr id="5" name="Content Placeholder 2">
            <a:extLst>
              <a:ext uri="{FF2B5EF4-FFF2-40B4-BE49-F238E27FC236}">
                <a16:creationId xmlns:a16="http://schemas.microsoft.com/office/drawing/2014/main" id="{1372DE29-069C-25C3-E60D-EBEB203207C3}"/>
              </a:ext>
            </a:extLst>
          </p:cNvPr>
          <p:cNvGraphicFramePr>
            <a:graphicFrameLocks noGrp="1"/>
          </p:cNvGraphicFramePr>
          <p:nvPr>
            <p:ph idx="1"/>
            <p:extLst>
              <p:ext uri="{D42A27DB-BD31-4B8C-83A1-F6EECF244321}">
                <p14:modId xmlns:p14="http://schemas.microsoft.com/office/powerpoint/2010/main" val="336178429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09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700">
                <a:solidFill>
                  <a:srgbClr val="FFFFFF"/>
                </a:solidFill>
              </a:rPr>
              <a:t>Failure to Meet Title IX Conditions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a:t>Mandatory dismissal of a reported grievance is required if allegations by  the Complainant do not meet Title IX conditions.</a:t>
            </a:r>
          </a:p>
          <a:p>
            <a:endParaRPr lang="en-US"/>
          </a:p>
          <a:p>
            <a:r>
              <a:rPr lang="en-US"/>
              <a:t>However dismissal does not preclude action under other Alcorn Policies and processes as outlined in the:</a:t>
            </a:r>
          </a:p>
          <a:p>
            <a:pPr lvl="1"/>
            <a:r>
              <a:rPr lang="en-US"/>
              <a:t>Student Conduct Policy</a:t>
            </a:r>
          </a:p>
          <a:p>
            <a:pPr lvl="1"/>
            <a:r>
              <a:rPr lang="en-US"/>
              <a:t>Employee Policies</a:t>
            </a:r>
            <a:endParaRPr lang="en-US" dirty="0"/>
          </a:p>
        </p:txBody>
      </p:sp>
    </p:spTree>
    <p:extLst>
      <p:ext uri="{BB962C8B-B14F-4D97-AF65-F5344CB8AC3E}">
        <p14:creationId xmlns:p14="http://schemas.microsoft.com/office/powerpoint/2010/main" val="298353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700">
                <a:solidFill>
                  <a:srgbClr val="FFFFFF"/>
                </a:solidFill>
              </a:rPr>
              <a:t>Title IX Formal Complaints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dirty="0"/>
              <a:t>Although anyone may report a sexual misconduct grievance, Alcorn must have a formal complaint provided to the Title IX Coordinator to proceed with the grievance procedure.   (form found on homepage) </a:t>
            </a:r>
          </a:p>
          <a:p>
            <a:endParaRPr lang="en-US" dirty="0"/>
          </a:p>
        </p:txBody>
      </p:sp>
    </p:spTree>
    <p:extLst>
      <p:ext uri="{BB962C8B-B14F-4D97-AF65-F5344CB8AC3E}">
        <p14:creationId xmlns:p14="http://schemas.microsoft.com/office/powerpoint/2010/main" val="379639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When a Title IX formal complaint is filed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sz="2200"/>
              <a:t>A written notice will be provided to both the complainant and respondent</a:t>
            </a:r>
          </a:p>
          <a:p>
            <a:r>
              <a:rPr lang="en-US" sz="2200"/>
              <a:t>The Respondent must receive sufficient time to prepare for an  initial meeting and the notice must state that the respondent is presumed not responsible, may have an advisor, and may inspect and review any evidence collected.</a:t>
            </a:r>
          </a:p>
          <a:p>
            <a:r>
              <a:rPr lang="en-US" sz="2200"/>
              <a:t>The Respondent will be offered supportive measures which are non disciplinary in nature.</a:t>
            </a:r>
          </a:p>
          <a:p>
            <a:r>
              <a:rPr lang="en-US" sz="2200"/>
              <a:t>Respondent has the choice to accept supportive measures except for mutual no contact orders or interim actions of emergency removal or administrative leave.</a:t>
            </a:r>
          </a:p>
        </p:txBody>
      </p:sp>
    </p:spTree>
    <p:extLst>
      <p:ext uri="{BB962C8B-B14F-4D97-AF65-F5344CB8AC3E}">
        <p14:creationId xmlns:p14="http://schemas.microsoft.com/office/powerpoint/2010/main" val="187778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dirty="0"/>
              <a:t>Supportive measures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rPr lang="en-US" sz="2400"/>
              <a:t>Reschedule academic assignments or tests</a:t>
            </a:r>
          </a:p>
          <a:p>
            <a:r>
              <a:rPr lang="en-US" sz="2400"/>
              <a:t>Transferring to another course section</a:t>
            </a:r>
          </a:p>
          <a:p>
            <a:r>
              <a:rPr lang="en-US" sz="2400"/>
              <a:t>Mutual no contact orders</a:t>
            </a:r>
          </a:p>
          <a:p>
            <a:r>
              <a:rPr lang="en-US" sz="2400"/>
              <a:t>Counseling</a:t>
            </a:r>
          </a:p>
          <a:p>
            <a:r>
              <a:rPr lang="en-US" sz="2400"/>
              <a:t>Emergency removal of respondent</a:t>
            </a:r>
          </a:p>
          <a:p>
            <a:r>
              <a:rPr lang="en-US" sz="2400"/>
              <a:t>Administrative leave of employees</a:t>
            </a:r>
          </a:p>
          <a:p>
            <a:endParaRPr lang="en-US" sz="2400"/>
          </a:p>
          <a:p>
            <a:r>
              <a:rPr lang="en-US" sz="2400"/>
              <a:t>No punitive actions can be taken until there is a findings of Responsibility.  There must be equity in supportive measures offered.</a:t>
            </a:r>
          </a:p>
        </p:txBody>
      </p:sp>
    </p:spTree>
    <p:extLst>
      <p:ext uri="{BB962C8B-B14F-4D97-AF65-F5344CB8AC3E}">
        <p14:creationId xmlns:p14="http://schemas.microsoft.com/office/powerpoint/2010/main" val="338002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3500" dirty="0">
                <a:solidFill>
                  <a:srgbClr val="FFFFFF"/>
                </a:solidFill>
              </a:rPr>
              <a:t>AGENDA</a:t>
            </a:r>
          </a:p>
        </p:txBody>
      </p:sp>
      <p:graphicFrame>
        <p:nvGraphicFramePr>
          <p:cNvPr id="20" name="Content Placeholder 2">
            <a:extLst>
              <a:ext uri="{FF2B5EF4-FFF2-40B4-BE49-F238E27FC236}">
                <a16:creationId xmlns:a16="http://schemas.microsoft.com/office/drawing/2014/main" id="{5BF332F5-F91C-3B56-3FAA-31C21CBB3B9E}"/>
              </a:ext>
            </a:extLst>
          </p:cNvPr>
          <p:cNvGraphicFramePr>
            <a:graphicFrameLocks noGrp="1"/>
          </p:cNvGraphicFramePr>
          <p:nvPr>
            <p:ph idx="1"/>
            <p:extLst>
              <p:ext uri="{D42A27DB-BD31-4B8C-83A1-F6EECF244321}">
                <p14:modId xmlns:p14="http://schemas.microsoft.com/office/powerpoint/2010/main" val="3004747162"/>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045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US" sz="4100">
                <a:solidFill>
                  <a:srgbClr val="FFFFFF"/>
                </a:solidFill>
              </a:rPr>
              <a:t>Formal Complaint – Grievance Procedure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3935281"/>
          </a:xfrm>
        </p:spPr>
        <p:txBody>
          <a:bodyPr>
            <a:normAutofit/>
          </a:bodyPr>
          <a:lstStyle/>
          <a:p>
            <a:r>
              <a:rPr lang="en-US" sz="2600"/>
              <a:t>Except for allegations that an employee harassed a student, an informal resolution process is allowed if both parties agree in writing.</a:t>
            </a:r>
          </a:p>
          <a:p>
            <a:r>
              <a:rPr lang="en-US" sz="2600"/>
              <a:t>Either party may withdraw from the informal process and resume the grievance procedure. (students only)</a:t>
            </a:r>
          </a:p>
        </p:txBody>
      </p:sp>
    </p:spTree>
    <p:extLst>
      <p:ext uri="{BB962C8B-B14F-4D97-AF65-F5344CB8AC3E}">
        <p14:creationId xmlns:p14="http://schemas.microsoft.com/office/powerpoint/2010/main" val="3121491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Title IX: Live Hearings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dirty="0"/>
              <a:t>Provides the opportunity to test the credibility of parties and witnesses through cross-examination by advisors.</a:t>
            </a:r>
          </a:p>
          <a:p>
            <a:r>
              <a:rPr lang="en-US" dirty="0"/>
              <a:t>Must be recorded and available to parties for review.</a:t>
            </a:r>
          </a:p>
          <a:p>
            <a:r>
              <a:rPr lang="en-US" dirty="0"/>
              <a:t>May be conducted in person or remotely.</a:t>
            </a:r>
          </a:p>
          <a:p>
            <a:r>
              <a:rPr lang="en-US" dirty="0"/>
              <a:t>The Parties must  be physically present and able to see and hear each other.</a:t>
            </a:r>
          </a:p>
        </p:txBody>
      </p:sp>
    </p:spTree>
    <p:extLst>
      <p:ext uri="{BB962C8B-B14F-4D97-AF65-F5344CB8AC3E}">
        <p14:creationId xmlns:p14="http://schemas.microsoft.com/office/powerpoint/2010/main" val="2633475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Formal Grievance Process Roles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sz="2000" dirty="0"/>
              <a:t>Advisor – Both parties must be assigned an Advisor. The advisors will perform the cross examination function at the live hearing stage of the process.</a:t>
            </a:r>
          </a:p>
          <a:p>
            <a:r>
              <a:rPr lang="en-US" sz="2000" dirty="0"/>
              <a:t>Investigators- An Alcorn appointed investigator or investigators will gather facts regarding the alleged incident described in the formal complaint.  Both the complainant and the respondent may gather and present evidence to the investigator.</a:t>
            </a:r>
          </a:p>
          <a:p>
            <a:r>
              <a:rPr lang="en-US" sz="2000" dirty="0"/>
              <a:t>Decision maker(s) – An Alcorn appointed Decision maker or makers  will determine the relevant evidence for the live hearing, the relevancy of questions proposed to be asked during the hearing and will ultimately determine if a Title IX policy was violated.</a:t>
            </a:r>
          </a:p>
          <a:p>
            <a:r>
              <a:rPr lang="en-US" sz="2000" dirty="0"/>
              <a:t>Appellate Decision Maker – The final decision maker is an appeal is requested and allowed.</a:t>
            </a:r>
          </a:p>
        </p:txBody>
      </p:sp>
    </p:spTree>
    <p:extLst>
      <p:ext uri="{BB962C8B-B14F-4D97-AF65-F5344CB8AC3E}">
        <p14:creationId xmlns:p14="http://schemas.microsoft.com/office/powerpoint/2010/main" val="319691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Standard of Evidence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sz="2000"/>
              <a:t>The evidentiary standard used for Alcorn Title IX Grievance procedure is that of Clear and Convincing. (that weight of proof which produces in the mind of decision-maker a firm belief or conviction as to the truth of the allegations sought to be established, evidence so clear and direct and weighty and convincing as to enable the decision-maker to come to a clear conviction, without </a:t>
            </a:r>
            <a:r>
              <a:rPr lang="en-US" sz="2000" err="1"/>
              <a:t>hesitancy,of</a:t>
            </a:r>
            <a:r>
              <a:rPr lang="en-US" sz="2000"/>
              <a:t> the truth of the precise facts of the case.</a:t>
            </a:r>
          </a:p>
          <a:p>
            <a:endParaRPr lang="en-US" sz="2000"/>
          </a:p>
          <a:p>
            <a:r>
              <a:rPr lang="en-US" sz="2000"/>
              <a:t>All steps of the grievance procedure will be conducted with impartiality and the respondent will be deemed not responsible unless proven to be responsible based on the evidentiary standard.</a:t>
            </a:r>
          </a:p>
        </p:txBody>
      </p:sp>
    </p:spTree>
    <p:extLst>
      <p:ext uri="{BB962C8B-B14F-4D97-AF65-F5344CB8AC3E}">
        <p14:creationId xmlns:p14="http://schemas.microsoft.com/office/powerpoint/2010/main" val="366757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Title IX and Pregnancy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sz="2200"/>
              <a:t>Specifically prohibits discrimination against a student based on pregnancy, childbirth, false pregnancy, termination of pregnancy, or recovery from any of these conditions.</a:t>
            </a:r>
          </a:p>
          <a:p>
            <a:r>
              <a:rPr lang="en-US" sz="2200"/>
              <a:t>Illegal to exclude pregnant students from participating in any part of an educational program, including extracurricular activities.</a:t>
            </a:r>
          </a:p>
          <a:p>
            <a:r>
              <a:rPr lang="en-US" sz="2200"/>
              <a:t>School must excuse a student’s absences because of pregnancy or childbirth for as long as the student’s doctor deems the absences medically necessary.  When a student returns to school, she must be allowed to return to the same academic and extracurricular status as before her medical leave began.</a:t>
            </a:r>
          </a:p>
        </p:txBody>
      </p:sp>
    </p:spTree>
    <p:extLst>
      <p:ext uri="{BB962C8B-B14F-4D97-AF65-F5344CB8AC3E}">
        <p14:creationId xmlns:p14="http://schemas.microsoft.com/office/powerpoint/2010/main" val="241877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Title IX and Pregnancy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sz="2000"/>
              <a:t>Any special services provided to students who have temporary medical conditions must also be provided to a pregnant student.  Therefore, if a school provides special services, such as homebound instruction or tutoring, for students who miss school because of a temporary medical condition, they must do the same for a student who misses school due to pregnancy or childbirth.</a:t>
            </a:r>
          </a:p>
          <a:p>
            <a:r>
              <a:rPr lang="en-US" sz="2000"/>
              <a:t>A school may require a pregnant student or a student who has given birth to submit medical certification for school participation only if the school also requires such certifications from all students with physical or emotional conditions requiring the attention of a physician.</a:t>
            </a:r>
          </a:p>
        </p:txBody>
      </p:sp>
    </p:spTree>
    <p:extLst>
      <p:ext uri="{BB962C8B-B14F-4D97-AF65-F5344CB8AC3E}">
        <p14:creationId xmlns:p14="http://schemas.microsoft.com/office/powerpoint/2010/main" val="272104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graphicFrame>
        <p:nvGraphicFramePr>
          <p:cNvPr id="35" name="Content Placeholder 2">
            <a:extLst>
              <a:ext uri="{FF2B5EF4-FFF2-40B4-BE49-F238E27FC236}">
                <a16:creationId xmlns:a16="http://schemas.microsoft.com/office/drawing/2014/main" id="{D96E0781-3FC0-BEC5-AB6F-566A46914B96}"/>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3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58" y="1233241"/>
            <a:ext cx="2430380" cy="4064628"/>
          </a:xfrm>
        </p:spPr>
        <p:txBody>
          <a:bodyPr>
            <a:normAutofit/>
          </a:bodyPr>
          <a:lstStyle/>
          <a:p>
            <a:r>
              <a:rPr lang="en-US" sz="3700">
                <a:solidFill>
                  <a:srgbClr val="FFFFFF"/>
                </a:solidFill>
              </a:rPr>
              <a:t>Conclusion</a:t>
            </a:r>
          </a:p>
        </p:txBody>
      </p:sp>
      <p:sp>
        <p:nvSpPr>
          <p:cNvPr id="28"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a:bodyPr>
          <a:lstStyle/>
          <a:p>
            <a:r>
              <a:rPr lang="en-US" dirty="0"/>
              <a:t>Title IX Coordinator - Ms. Sharonda Porter – 601-877-6124</a:t>
            </a:r>
          </a:p>
          <a:p>
            <a:pPr marL="0" indent="0">
              <a:buNone/>
            </a:pPr>
            <a:r>
              <a:rPr lang="en-US" dirty="0">
                <a:hlinkClick r:id="rId2"/>
              </a:rPr>
              <a:t>svporter@alcorn.edu</a:t>
            </a:r>
            <a:endParaRPr lang="en-US" dirty="0"/>
          </a:p>
          <a:p>
            <a:pPr marL="0" indent="0">
              <a:buNone/>
            </a:pPr>
            <a:r>
              <a:rPr lang="en-US" dirty="0">
                <a:hlinkClick r:id="rId3"/>
              </a:rPr>
              <a:t>Asucompliance@alcorn.edu</a:t>
            </a:r>
            <a:r>
              <a:rPr lang="en-US" dirty="0"/>
              <a:t>	</a:t>
            </a:r>
          </a:p>
          <a:p>
            <a:pPr marL="0" indent="0">
              <a:buNone/>
            </a:pPr>
            <a:r>
              <a:rPr lang="en-US" dirty="0">
                <a:hlinkClick r:id="rId4"/>
              </a:rPr>
              <a:t>TitleIX@alcorn.edu</a:t>
            </a:r>
            <a:r>
              <a:rPr lang="en-US" dirty="0"/>
              <a:t>			</a:t>
            </a:r>
          </a:p>
          <a:p>
            <a:pPr marL="0" indent="0">
              <a:buNone/>
            </a:pPr>
            <a:endParaRPr lang="en-US" dirty="0"/>
          </a:p>
        </p:txBody>
      </p:sp>
      <p:sp>
        <p:nvSpPr>
          <p:cNvPr id="31"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1494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01154" y="982272"/>
            <a:ext cx="2541314" cy="4560970"/>
          </a:xfrm>
        </p:spPr>
        <p:txBody>
          <a:bodyPr>
            <a:normAutofit/>
          </a:bodyPr>
          <a:lstStyle/>
          <a:p>
            <a:r>
              <a:rPr lang="en-US" sz="3500">
                <a:solidFill>
                  <a:srgbClr val="FFFFFF"/>
                </a:solidFill>
              </a:rPr>
              <a:t>What is Title IX?</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A226A52B-0680-A34E-A562-A4FA9FA9F5DB}"/>
              </a:ext>
            </a:extLst>
          </p:cNvPr>
          <p:cNvSpPr>
            <a:spLocks noGrp="1"/>
          </p:cNvSpPr>
          <p:nvPr>
            <p:ph idx="1"/>
          </p:nvPr>
        </p:nvSpPr>
        <p:spPr>
          <a:xfrm>
            <a:off x="3916396" y="1719618"/>
            <a:ext cx="4461623" cy="4334629"/>
          </a:xfrm>
        </p:spPr>
        <p:txBody>
          <a:bodyPr anchor="ctr">
            <a:normAutofit/>
          </a:bodyPr>
          <a:lstStyle/>
          <a:p>
            <a:pPr algn="just"/>
            <a:r>
              <a:rPr lang="en-US" sz="1900" dirty="0">
                <a:solidFill>
                  <a:srgbClr val="FEFFFF"/>
                </a:solidFill>
              </a:rPr>
              <a:t>Title IX is a federal law civil rights law passed as part of the Education Amendments of 1972. This law protects people from discrimination based on sex in education programs or activities that receive federal financial assistance.</a:t>
            </a:r>
          </a:p>
          <a:p>
            <a:pPr lvl="1" algn="just"/>
            <a:r>
              <a:rPr lang="en-US" sz="1900" dirty="0">
                <a:solidFill>
                  <a:srgbClr val="FEFFFF"/>
                </a:solidFill>
              </a:rPr>
              <a:t>“NO person in the United States shall, on the basis of sex, be excluded from participation in, be denied the benefits of, or be subjected to discrimination under any education program or activity receiving Federal financial assistance.”</a:t>
            </a:r>
          </a:p>
        </p:txBody>
      </p:sp>
    </p:spTree>
    <p:extLst>
      <p:ext uri="{BB962C8B-B14F-4D97-AF65-F5344CB8AC3E}">
        <p14:creationId xmlns:p14="http://schemas.microsoft.com/office/powerpoint/2010/main" val="169412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a:solidFill>
                  <a:srgbClr val="FFFFFF"/>
                </a:solidFill>
              </a:rPr>
              <a:t>Title IX Final Rule</a:t>
            </a:r>
          </a:p>
        </p:txBody>
      </p:sp>
      <p:sp>
        <p:nvSpPr>
          <p:cNvPr id="3" name="Content Placeholder 2"/>
          <p:cNvSpPr>
            <a:spLocks noGrp="1"/>
          </p:cNvSpPr>
          <p:nvPr>
            <p:ph idx="1"/>
          </p:nvPr>
        </p:nvSpPr>
        <p:spPr>
          <a:xfrm>
            <a:off x="1025718" y="2490436"/>
            <a:ext cx="7281746" cy="3567173"/>
          </a:xfrm>
        </p:spPr>
        <p:txBody>
          <a:bodyPr anchor="ctr">
            <a:normAutofit/>
          </a:bodyPr>
          <a:lstStyle/>
          <a:p>
            <a:r>
              <a:rPr lang="en-US" sz="2100"/>
              <a:t>On May 6, 2020, the U.S. Department of Education unveiled a Final Rule changing how colleges and universities must handle allegations of sexual misconduct, harassment, and assault under Title IX of the Education Amendments of 1972, effective as of August 14, 2020.</a:t>
            </a:r>
          </a:p>
          <a:p>
            <a:r>
              <a:rPr lang="en-US" sz="2100"/>
              <a:t>Under the Final Rule, Title IX regulations recognize that sexual harassment, including sexual assault, is unlawful sex discrimination.</a:t>
            </a:r>
          </a:p>
          <a:p>
            <a:r>
              <a:rPr lang="en-US" sz="2100"/>
              <a:t>With the Biden Administration, Title IX is being reviewed and more changes are expected in the Spring.</a:t>
            </a:r>
          </a:p>
          <a:p>
            <a:endParaRPr lang="en-US" sz="2100"/>
          </a:p>
        </p:txBody>
      </p:sp>
    </p:spTree>
    <p:extLst>
      <p:ext uri="{BB962C8B-B14F-4D97-AF65-F5344CB8AC3E}">
        <p14:creationId xmlns:p14="http://schemas.microsoft.com/office/powerpoint/2010/main" val="213252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15249" y="759805"/>
            <a:ext cx="7500100" cy="1325563"/>
          </a:xfrm>
        </p:spPr>
        <p:txBody>
          <a:bodyPr>
            <a:normAutofit/>
          </a:bodyPr>
          <a:lstStyle/>
          <a:p>
            <a:r>
              <a:rPr lang="en-US" sz="3500" dirty="0">
                <a:solidFill>
                  <a:srgbClr val="FFFFFF"/>
                </a:solidFill>
              </a:rPr>
              <a:t>Examples of Title IX Violations</a:t>
            </a:r>
          </a:p>
        </p:txBody>
      </p:sp>
      <p:graphicFrame>
        <p:nvGraphicFramePr>
          <p:cNvPr id="5" name="Content Placeholder 2">
            <a:extLst>
              <a:ext uri="{FF2B5EF4-FFF2-40B4-BE49-F238E27FC236}">
                <a16:creationId xmlns:a16="http://schemas.microsoft.com/office/drawing/2014/main" id="{987F293F-609B-7B00-3A04-F0EBD8362B71}"/>
              </a:ext>
            </a:extLst>
          </p:cNvPr>
          <p:cNvGraphicFramePr>
            <a:graphicFrameLocks noGrp="1"/>
          </p:cNvGraphicFramePr>
          <p:nvPr>
            <p:ph idx="1"/>
            <p:extLst>
              <p:ext uri="{D42A27DB-BD31-4B8C-83A1-F6EECF244321}">
                <p14:modId xmlns:p14="http://schemas.microsoft.com/office/powerpoint/2010/main" val="2832994141"/>
              </p:ext>
            </p:extLst>
          </p:nvPr>
        </p:nvGraphicFramePr>
        <p:xfrm>
          <a:off x="1066869" y="2499837"/>
          <a:ext cx="7130833"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54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15249" y="759805"/>
            <a:ext cx="7500100" cy="1325563"/>
          </a:xfrm>
        </p:spPr>
        <p:txBody>
          <a:bodyPr>
            <a:normAutofit/>
          </a:bodyPr>
          <a:lstStyle/>
          <a:p>
            <a:r>
              <a:rPr lang="en-US" sz="3500">
                <a:solidFill>
                  <a:srgbClr val="FFFFFF"/>
                </a:solidFill>
              </a:rPr>
              <a:t>To Whom Does Title IX Apply?</a:t>
            </a:r>
          </a:p>
        </p:txBody>
      </p:sp>
      <p:graphicFrame>
        <p:nvGraphicFramePr>
          <p:cNvPr id="5" name="Content Placeholder 2">
            <a:extLst>
              <a:ext uri="{FF2B5EF4-FFF2-40B4-BE49-F238E27FC236}">
                <a16:creationId xmlns:a16="http://schemas.microsoft.com/office/drawing/2014/main" id="{A16A26A8-5F06-B89E-80B4-1EB5B37ABD76}"/>
              </a:ext>
            </a:extLst>
          </p:cNvPr>
          <p:cNvGraphicFramePr>
            <a:graphicFrameLocks noGrp="1"/>
          </p:cNvGraphicFramePr>
          <p:nvPr>
            <p:ph idx="1"/>
            <p:extLst>
              <p:ext uri="{D42A27DB-BD31-4B8C-83A1-F6EECF244321}">
                <p14:modId xmlns:p14="http://schemas.microsoft.com/office/powerpoint/2010/main" val="2245881366"/>
              </p:ext>
            </p:extLst>
          </p:nvPr>
        </p:nvGraphicFramePr>
        <p:xfrm>
          <a:off x="1066869" y="2499837"/>
          <a:ext cx="7130833"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9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pPr algn="ctr"/>
            <a:r>
              <a:rPr lang="en-US" sz="2400">
                <a:solidFill>
                  <a:schemeClr val="bg1"/>
                </a:solidFill>
              </a:rPr>
              <a:t>Helpful definitions from the Final Rule:</a:t>
            </a: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247CC34-C8E9-A622-486C-63835297755E}"/>
              </a:ext>
            </a:extLst>
          </p:cNvPr>
          <p:cNvGraphicFramePr>
            <a:graphicFrameLocks noGrp="1"/>
          </p:cNvGraphicFramePr>
          <p:nvPr>
            <p:ph idx="1"/>
            <p:extLst>
              <p:ext uri="{D42A27DB-BD31-4B8C-83A1-F6EECF244321}">
                <p14:modId xmlns:p14="http://schemas.microsoft.com/office/powerpoint/2010/main" val="3241997501"/>
              </p:ext>
            </p:extLst>
          </p:nvPr>
        </p:nvGraphicFramePr>
        <p:xfrm>
          <a:off x="3932187" y="1005298"/>
          <a:ext cx="4817176"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47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Who May Report?</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gn="just">
              <a:buNone/>
            </a:pPr>
            <a:r>
              <a:rPr lang="en-US" dirty="0"/>
              <a:t>A sexual harassment/misconduct grievance may be reported by </a:t>
            </a:r>
            <a:r>
              <a:rPr lang="en-US" b="1" u="sng" dirty="0">
                <a:solidFill>
                  <a:srgbClr val="C00000"/>
                </a:solidFill>
              </a:rPr>
              <a:t>anyone</a:t>
            </a:r>
            <a:r>
              <a:rPr lang="en-US" dirty="0"/>
              <a:t> to an Alcorn “responsible party” with the authority to take corrective action on the part of the University. Reports may be provided through:</a:t>
            </a:r>
          </a:p>
          <a:p>
            <a:r>
              <a:rPr lang="en-US" dirty="0"/>
              <a:t>Webpage – Title IX form</a:t>
            </a:r>
          </a:p>
          <a:p>
            <a:r>
              <a:rPr lang="en-US" dirty="0"/>
              <a:t>Email</a:t>
            </a:r>
          </a:p>
          <a:p>
            <a:r>
              <a:rPr lang="en-US" dirty="0"/>
              <a:t>Telephone</a:t>
            </a:r>
          </a:p>
          <a:p>
            <a:r>
              <a:rPr lang="en-US" dirty="0"/>
              <a:t>Written notice</a:t>
            </a:r>
          </a:p>
          <a:p>
            <a:r>
              <a:rPr lang="en-US" dirty="0"/>
              <a:t>In person</a:t>
            </a:r>
          </a:p>
        </p:txBody>
      </p:sp>
    </p:spTree>
    <p:extLst>
      <p:ext uri="{BB962C8B-B14F-4D97-AF65-F5344CB8AC3E}">
        <p14:creationId xmlns:p14="http://schemas.microsoft.com/office/powerpoint/2010/main" val="368761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Who May Receive?</a:t>
            </a: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dirty="0"/>
              <a:t>Alcorn Responsible Parties who can receive actual knowledge of a grievance:</a:t>
            </a:r>
          </a:p>
          <a:p>
            <a:pPr lvl="1"/>
            <a:r>
              <a:rPr lang="en-US" sz="1700" dirty="0"/>
              <a:t>Title IX Coordinator	</a:t>
            </a:r>
          </a:p>
          <a:p>
            <a:pPr lvl="1"/>
            <a:r>
              <a:rPr lang="en-US" sz="1700" dirty="0"/>
              <a:t>President</a:t>
            </a:r>
          </a:p>
          <a:p>
            <a:pPr lvl="1"/>
            <a:r>
              <a:rPr lang="en-US" sz="1700" dirty="0"/>
              <a:t>Provost</a:t>
            </a:r>
          </a:p>
          <a:p>
            <a:pPr lvl="1"/>
            <a:r>
              <a:rPr lang="en-US" sz="1700" dirty="0"/>
              <a:t>Any Vice President</a:t>
            </a:r>
          </a:p>
          <a:p>
            <a:pPr lvl="1"/>
            <a:r>
              <a:rPr lang="en-US" sz="1700" dirty="0"/>
              <a:t>AVP for HR</a:t>
            </a:r>
          </a:p>
          <a:p>
            <a:pPr lvl="1"/>
            <a:r>
              <a:rPr lang="en-US" sz="1700" dirty="0"/>
              <a:t>Registrar</a:t>
            </a:r>
          </a:p>
          <a:p>
            <a:pPr lvl="1"/>
            <a:r>
              <a:rPr lang="en-US" sz="1700" dirty="0"/>
              <a:t>Campus Police</a:t>
            </a:r>
          </a:p>
          <a:p>
            <a:pPr lvl="1"/>
            <a:r>
              <a:rPr lang="en-US" sz="1700" dirty="0"/>
              <a:t>Health Services (Counseling and health providers may be subject to confidentiality and have some exemptions)</a:t>
            </a:r>
          </a:p>
          <a:p>
            <a:pPr lvl="1"/>
            <a:r>
              <a:rPr lang="en-US" sz="1700" dirty="0"/>
              <a:t>Rector – (May be subject to some exemptions)</a:t>
            </a:r>
          </a:p>
          <a:p>
            <a:pPr lvl="1"/>
            <a:r>
              <a:rPr lang="en-US" sz="1700" dirty="0"/>
              <a:t>Any employee that is employed with Alcorn</a:t>
            </a:r>
          </a:p>
        </p:txBody>
      </p:sp>
    </p:spTree>
    <p:extLst>
      <p:ext uri="{BB962C8B-B14F-4D97-AF65-F5344CB8AC3E}">
        <p14:creationId xmlns:p14="http://schemas.microsoft.com/office/powerpoint/2010/main" val="700096103"/>
      </p:ext>
    </p:extLst>
  </p:cSld>
  <p:clrMapOvr>
    <a:masterClrMapping/>
  </p:clrMapOvr>
</p:sld>
</file>

<file path=ppt/theme/theme1.xml><?xml version="1.0" encoding="utf-8"?>
<a:theme xmlns:a="http://schemas.openxmlformats.org/drawingml/2006/main" name="Office Theme">
  <a:themeElements>
    <a:clrScheme name="Alcorn">
      <a:dk1>
        <a:srgbClr val="000000"/>
      </a:dk1>
      <a:lt1>
        <a:srgbClr val="FFFFFF"/>
      </a:lt1>
      <a:dk2>
        <a:srgbClr val="502C6D"/>
      </a:dk2>
      <a:lt2>
        <a:srgbClr val="E7E6E6"/>
      </a:lt2>
      <a:accent1>
        <a:srgbClr val="502C6D"/>
      </a:accent1>
      <a:accent2>
        <a:srgbClr val="CC8A00"/>
      </a:accent2>
      <a:accent3>
        <a:srgbClr val="898D8D"/>
      </a:accent3>
      <a:accent4>
        <a:srgbClr val="FFD779"/>
      </a:accent4>
      <a:accent5>
        <a:srgbClr val="D5A3FF"/>
      </a:accent5>
      <a:accent6>
        <a:srgbClr val="F5FCFF"/>
      </a:accent6>
      <a:hlink>
        <a:srgbClr val="502C6D"/>
      </a:hlink>
      <a:folHlink>
        <a:srgbClr val="5A5D5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008FAC4EBA5146B0317FED0180E9E3" ma:contentTypeVersion="4" ma:contentTypeDescription="Create a new document." ma:contentTypeScope="" ma:versionID="570c9a8c52823ef3ec2ac8c2f17df0c3">
  <xsd:schema xmlns:xsd="http://www.w3.org/2001/XMLSchema" xmlns:xs="http://www.w3.org/2001/XMLSchema" xmlns:p="http://schemas.microsoft.com/office/2006/metadata/properties" xmlns:ns3="8f7f9574-28e6-44c7-831e-d83354a445c9" targetNamespace="http://schemas.microsoft.com/office/2006/metadata/properties" ma:root="true" ma:fieldsID="7f9a5f55ea9127a20a94eabf1735b8d1" ns3:_="">
    <xsd:import namespace="8f7f9574-28e6-44c7-831e-d83354a445c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f9574-28e6-44c7-831e-d83354a445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1AD055-7F21-4541-BD84-D14257E2C3EC}">
  <ds:schemaRefs>
    <ds:schemaRef ds:uri="http://schemas.microsoft.com/sharepoint/v3/contenttype/forms"/>
  </ds:schemaRefs>
</ds:datastoreItem>
</file>

<file path=customXml/itemProps2.xml><?xml version="1.0" encoding="utf-8"?>
<ds:datastoreItem xmlns:ds="http://schemas.openxmlformats.org/officeDocument/2006/customXml" ds:itemID="{C9A0284F-4BFC-4676-9339-0892D118C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f9574-28e6-44c7-831e-d83354a44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0F1827-8529-4A8C-A488-2156DEAAF960}">
  <ds:schemaRefs>
    <ds:schemaRef ds:uri="http://schemas.microsoft.com/office/2006/documentManagement/types"/>
    <ds:schemaRef ds:uri="http://purl.org/dc/elements/1.1/"/>
    <ds:schemaRef ds:uri="http://purl.org/dc/terms/"/>
    <ds:schemaRef ds:uri="http://www.w3.org/XML/1998/namespace"/>
    <ds:schemaRef ds:uri="8f7f9574-28e6-44c7-831e-d83354a445c9"/>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2014</TotalTime>
  <Words>1811</Words>
  <Application>Microsoft Office PowerPoint</Application>
  <PresentationFormat>Overhead</PresentationFormat>
  <Paragraphs>145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TITLE IX ANNUAL TRAINING</vt:lpstr>
      <vt:lpstr>AGENDA</vt:lpstr>
      <vt:lpstr>What is Title IX?</vt:lpstr>
      <vt:lpstr>Title IX Final Rule</vt:lpstr>
      <vt:lpstr>Examples of Title IX Violations</vt:lpstr>
      <vt:lpstr>To Whom Does Title IX Apply?</vt:lpstr>
      <vt:lpstr>Helpful definitions from the Final Rule:</vt:lpstr>
      <vt:lpstr>Who May Report?</vt:lpstr>
      <vt:lpstr>Who May Receive?</vt:lpstr>
      <vt:lpstr>What is required under the Final Rule? </vt:lpstr>
      <vt:lpstr>Upon Receipt of Grievance Report</vt:lpstr>
      <vt:lpstr>Supportive Measures</vt:lpstr>
      <vt:lpstr>Key Categories of Prohibited Conduct</vt:lpstr>
      <vt:lpstr>Conditions for a Formal Title IX Complaint</vt:lpstr>
      <vt:lpstr>Additional Conditions for a formal Title IX complaint</vt:lpstr>
      <vt:lpstr>Failure to Meet Title IX Conditions</vt:lpstr>
      <vt:lpstr>Title IX Formal Complaints</vt:lpstr>
      <vt:lpstr>When a Title IX formal complaint is filed</vt:lpstr>
      <vt:lpstr>Supportive measures </vt:lpstr>
      <vt:lpstr>Formal Complaint – Grievance Procedure</vt:lpstr>
      <vt:lpstr>Title IX: Live Hearings</vt:lpstr>
      <vt:lpstr>Formal Grievance Process Roles</vt:lpstr>
      <vt:lpstr>Standard of Evidence</vt:lpstr>
      <vt:lpstr>Title IX and Pregnancy</vt:lpstr>
      <vt:lpstr>Title IX and Pregnancy</vt:lpstr>
      <vt:lpstr>Summary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Porter, Sharonda</cp:lastModifiedBy>
  <cp:revision>38</cp:revision>
  <dcterms:created xsi:type="dcterms:W3CDTF">2019-06-28T16:38:41Z</dcterms:created>
  <dcterms:modified xsi:type="dcterms:W3CDTF">2023-06-14T14:40:03Z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0x010100BE008FAC4EBA5146B0317FED0180E9E3</vt:lpwstr>
  </property>
</Properties>
</file>