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91" r:id="rId6"/>
    <p:sldId id="257" r:id="rId7"/>
    <p:sldId id="258" r:id="rId8"/>
    <p:sldId id="261" r:id="rId9"/>
    <p:sldId id="292" r:id="rId10"/>
    <p:sldId id="263" r:id="rId11"/>
    <p:sldId id="293" r:id="rId12"/>
    <p:sldId id="290" r:id="rId13"/>
    <p:sldId id="294" r:id="rId14"/>
    <p:sldId id="266" r:id="rId15"/>
    <p:sldId id="267" r:id="rId16"/>
    <p:sldId id="270" r:id="rId17"/>
    <p:sldId id="272" r:id="rId18"/>
    <p:sldId id="295" r:id="rId19"/>
    <p:sldId id="296" r:id="rId20"/>
    <p:sldId id="278" r:id="rId21"/>
    <p:sldId id="279" r:id="rId22"/>
    <p:sldId id="297" r:id="rId23"/>
    <p:sldId id="298" r:id="rId24"/>
    <p:sldId id="299" r:id="rId25"/>
    <p:sldId id="282" r:id="rId26"/>
    <p:sldId id="283" r:id="rId27"/>
  </p:sldIdLst>
  <p:sldSz cx="9144000" cy="6858000" type="overhead"/>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23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C80142-9CED-408E-A055-303D45C07B94}" v="104" dt="2023-07-28T13:33:21.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47"/>
    <p:restoredTop sz="94711"/>
  </p:normalViewPr>
  <p:slideViewPr>
    <p:cSldViewPr snapToGrid="0" snapToObjects="1">
      <p:cViewPr varScale="1">
        <p:scale>
          <a:sx n="105" d="100"/>
          <a:sy n="105" d="100"/>
        </p:scale>
        <p:origin x="23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D3FBFC-FB6D-42A6-B955-096850345D7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0CD96CE-B8C8-43DC-9D5B-AE7B52596663}">
      <dgm:prSet/>
      <dgm:spPr/>
      <dgm:t>
        <a:bodyPr/>
        <a:lstStyle/>
        <a:p>
          <a:r>
            <a:rPr lang="en-US"/>
            <a:t>Title IX Overview</a:t>
          </a:r>
        </a:p>
      </dgm:t>
    </dgm:pt>
    <dgm:pt modelId="{1720E2AF-450E-4373-9E4D-6A58963979FB}" type="parTrans" cxnId="{14C7A841-1885-4B68-8FD6-758630903DB3}">
      <dgm:prSet/>
      <dgm:spPr/>
      <dgm:t>
        <a:bodyPr/>
        <a:lstStyle/>
        <a:p>
          <a:endParaRPr lang="en-US"/>
        </a:p>
      </dgm:t>
    </dgm:pt>
    <dgm:pt modelId="{4B0F38CA-38DE-43D8-9794-9D2B9A69D8A1}" type="sibTrans" cxnId="{14C7A841-1885-4B68-8FD6-758630903DB3}">
      <dgm:prSet/>
      <dgm:spPr/>
      <dgm:t>
        <a:bodyPr/>
        <a:lstStyle/>
        <a:p>
          <a:endParaRPr lang="en-US"/>
        </a:p>
      </dgm:t>
    </dgm:pt>
    <dgm:pt modelId="{0F657419-3AD9-4839-9EB1-793EE4C57492}">
      <dgm:prSet/>
      <dgm:spPr/>
      <dgm:t>
        <a:bodyPr/>
        <a:lstStyle/>
        <a:p>
          <a:r>
            <a:rPr lang="en-US" dirty="0"/>
            <a:t>Sexual Discrimination</a:t>
          </a:r>
        </a:p>
      </dgm:t>
    </dgm:pt>
    <dgm:pt modelId="{0D652DB7-1588-44E3-BC86-98DB68D2E522}" type="parTrans" cxnId="{9DCCC2EB-DE9E-4CD3-8E46-9FA2831C7F57}">
      <dgm:prSet/>
      <dgm:spPr/>
      <dgm:t>
        <a:bodyPr/>
        <a:lstStyle/>
        <a:p>
          <a:endParaRPr lang="en-US"/>
        </a:p>
      </dgm:t>
    </dgm:pt>
    <dgm:pt modelId="{554D5FE4-7A2C-4867-BAB7-51D4C05A45A1}" type="sibTrans" cxnId="{9DCCC2EB-DE9E-4CD3-8E46-9FA2831C7F57}">
      <dgm:prSet/>
      <dgm:spPr/>
      <dgm:t>
        <a:bodyPr/>
        <a:lstStyle/>
        <a:p>
          <a:endParaRPr lang="en-US"/>
        </a:p>
      </dgm:t>
    </dgm:pt>
    <dgm:pt modelId="{710CA25D-EF16-409C-A327-911D4B75EBCE}">
      <dgm:prSet/>
      <dgm:spPr/>
      <dgm:t>
        <a:bodyPr/>
        <a:lstStyle/>
        <a:p>
          <a:r>
            <a:rPr lang="en-US" dirty="0"/>
            <a:t>Hostile Environment</a:t>
          </a:r>
        </a:p>
      </dgm:t>
    </dgm:pt>
    <dgm:pt modelId="{8DAF168A-6019-4AB5-B226-8C2BE832DE74}" type="parTrans" cxnId="{8949F016-6B14-4BAA-8E4D-32A06B86FB07}">
      <dgm:prSet/>
      <dgm:spPr/>
      <dgm:t>
        <a:bodyPr/>
        <a:lstStyle/>
        <a:p>
          <a:endParaRPr lang="en-US"/>
        </a:p>
      </dgm:t>
    </dgm:pt>
    <dgm:pt modelId="{20CD4E82-04E1-4B6D-B4EE-DFA0A1BBAE3A}" type="sibTrans" cxnId="{8949F016-6B14-4BAA-8E4D-32A06B86FB07}">
      <dgm:prSet/>
      <dgm:spPr/>
      <dgm:t>
        <a:bodyPr/>
        <a:lstStyle/>
        <a:p>
          <a:endParaRPr lang="en-US"/>
        </a:p>
      </dgm:t>
    </dgm:pt>
    <dgm:pt modelId="{EF264D46-6172-4680-A581-888E3217DFD1}">
      <dgm:prSet/>
      <dgm:spPr/>
      <dgm:t>
        <a:bodyPr/>
        <a:lstStyle/>
        <a:p>
          <a:r>
            <a:rPr lang="en-US"/>
            <a:t>Pregnancy</a:t>
          </a:r>
        </a:p>
      </dgm:t>
    </dgm:pt>
    <dgm:pt modelId="{3091F2A4-BA7B-4303-B5EB-71B9717C1019}" type="parTrans" cxnId="{B1F83C20-5716-436D-B3A7-B5C600E8E7B6}">
      <dgm:prSet/>
      <dgm:spPr/>
      <dgm:t>
        <a:bodyPr/>
        <a:lstStyle/>
        <a:p>
          <a:endParaRPr lang="en-US"/>
        </a:p>
      </dgm:t>
    </dgm:pt>
    <dgm:pt modelId="{76C8004C-D7F1-4922-8259-1792E34D6715}" type="sibTrans" cxnId="{B1F83C20-5716-436D-B3A7-B5C600E8E7B6}">
      <dgm:prSet/>
      <dgm:spPr/>
      <dgm:t>
        <a:bodyPr/>
        <a:lstStyle/>
        <a:p>
          <a:endParaRPr lang="en-US"/>
        </a:p>
      </dgm:t>
    </dgm:pt>
    <dgm:pt modelId="{5AECAF2C-05C8-4C7A-991C-E84255F69A43}">
      <dgm:prSet/>
      <dgm:spPr/>
      <dgm:t>
        <a:bodyPr/>
        <a:lstStyle/>
        <a:p>
          <a:r>
            <a:rPr lang="en-US" dirty="0"/>
            <a:t>Complaint</a:t>
          </a:r>
        </a:p>
      </dgm:t>
    </dgm:pt>
    <dgm:pt modelId="{7C51736E-DCD1-4C56-9070-0FFB5AE9E916}" type="parTrans" cxnId="{E4868610-7331-4EB7-A63D-DA0446C47769}">
      <dgm:prSet/>
      <dgm:spPr/>
      <dgm:t>
        <a:bodyPr/>
        <a:lstStyle/>
        <a:p>
          <a:endParaRPr lang="en-US"/>
        </a:p>
      </dgm:t>
    </dgm:pt>
    <dgm:pt modelId="{98AF22DB-7393-48DD-B61F-BBC6428F7DD8}" type="sibTrans" cxnId="{E4868610-7331-4EB7-A63D-DA0446C47769}">
      <dgm:prSet/>
      <dgm:spPr/>
      <dgm:t>
        <a:bodyPr/>
        <a:lstStyle/>
        <a:p>
          <a:endParaRPr lang="en-US"/>
        </a:p>
      </dgm:t>
    </dgm:pt>
    <dgm:pt modelId="{653761CF-40C8-4BDF-83AB-4676A18C1C90}">
      <dgm:prSet/>
      <dgm:spPr/>
      <dgm:t>
        <a:bodyPr/>
        <a:lstStyle/>
        <a:p>
          <a:r>
            <a:rPr lang="en-US" dirty="0"/>
            <a:t>Grievance Procedure</a:t>
          </a:r>
        </a:p>
      </dgm:t>
    </dgm:pt>
    <dgm:pt modelId="{8832BDA7-9C53-4083-A607-91FFE29AA0A8}" type="parTrans" cxnId="{BAFA6C80-58CA-475C-B902-497AB1C3C557}">
      <dgm:prSet/>
      <dgm:spPr/>
      <dgm:t>
        <a:bodyPr/>
        <a:lstStyle/>
        <a:p>
          <a:endParaRPr lang="en-US"/>
        </a:p>
      </dgm:t>
    </dgm:pt>
    <dgm:pt modelId="{661856F9-B7E4-4099-9703-7F083563E0CF}" type="sibTrans" cxnId="{BAFA6C80-58CA-475C-B902-497AB1C3C557}">
      <dgm:prSet/>
      <dgm:spPr/>
      <dgm:t>
        <a:bodyPr/>
        <a:lstStyle/>
        <a:p>
          <a:endParaRPr lang="en-US"/>
        </a:p>
      </dgm:t>
    </dgm:pt>
    <dgm:pt modelId="{28900EF5-751E-42C1-BF45-99C085F57226}" type="pres">
      <dgm:prSet presAssocID="{18D3FBFC-FB6D-42A6-B955-096850345D7F}" presName="vert0" presStyleCnt="0">
        <dgm:presLayoutVars>
          <dgm:dir/>
          <dgm:animOne val="branch"/>
          <dgm:animLvl val="lvl"/>
        </dgm:presLayoutVars>
      </dgm:prSet>
      <dgm:spPr/>
    </dgm:pt>
    <dgm:pt modelId="{A61679CA-DECF-492F-A295-16C041F597CB}" type="pres">
      <dgm:prSet presAssocID="{00CD96CE-B8C8-43DC-9D5B-AE7B52596663}" presName="thickLine" presStyleLbl="alignNode1" presStyleIdx="0" presStyleCnt="6"/>
      <dgm:spPr/>
    </dgm:pt>
    <dgm:pt modelId="{B1C8AE96-A9B4-4514-9999-F347D7A363C0}" type="pres">
      <dgm:prSet presAssocID="{00CD96CE-B8C8-43DC-9D5B-AE7B52596663}" presName="horz1" presStyleCnt="0"/>
      <dgm:spPr/>
    </dgm:pt>
    <dgm:pt modelId="{83AA9559-B481-4775-9C9B-8A31C005EE92}" type="pres">
      <dgm:prSet presAssocID="{00CD96CE-B8C8-43DC-9D5B-AE7B52596663}" presName="tx1" presStyleLbl="revTx" presStyleIdx="0" presStyleCnt="6"/>
      <dgm:spPr/>
    </dgm:pt>
    <dgm:pt modelId="{A66B22E9-E529-4CB3-8A71-0B221F6EA750}" type="pres">
      <dgm:prSet presAssocID="{00CD96CE-B8C8-43DC-9D5B-AE7B52596663}" presName="vert1" presStyleCnt="0"/>
      <dgm:spPr/>
    </dgm:pt>
    <dgm:pt modelId="{5894EC68-E9F6-45D2-AE90-832F2C0CA2FC}" type="pres">
      <dgm:prSet presAssocID="{0F657419-3AD9-4839-9EB1-793EE4C57492}" presName="thickLine" presStyleLbl="alignNode1" presStyleIdx="1" presStyleCnt="6"/>
      <dgm:spPr/>
    </dgm:pt>
    <dgm:pt modelId="{1857DD21-A6F0-486C-87BC-8A306FEEA3F5}" type="pres">
      <dgm:prSet presAssocID="{0F657419-3AD9-4839-9EB1-793EE4C57492}" presName="horz1" presStyleCnt="0"/>
      <dgm:spPr/>
    </dgm:pt>
    <dgm:pt modelId="{CBFCDC0B-6902-4A01-BDA3-13D087198FE8}" type="pres">
      <dgm:prSet presAssocID="{0F657419-3AD9-4839-9EB1-793EE4C57492}" presName="tx1" presStyleLbl="revTx" presStyleIdx="1" presStyleCnt="6"/>
      <dgm:spPr/>
    </dgm:pt>
    <dgm:pt modelId="{96009B11-52D7-4483-8737-9725DB13E1DF}" type="pres">
      <dgm:prSet presAssocID="{0F657419-3AD9-4839-9EB1-793EE4C57492}" presName="vert1" presStyleCnt="0"/>
      <dgm:spPr/>
    </dgm:pt>
    <dgm:pt modelId="{668A881A-0869-4E7D-9D2A-06A5F8390237}" type="pres">
      <dgm:prSet presAssocID="{710CA25D-EF16-409C-A327-911D4B75EBCE}" presName="thickLine" presStyleLbl="alignNode1" presStyleIdx="2" presStyleCnt="6"/>
      <dgm:spPr/>
    </dgm:pt>
    <dgm:pt modelId="{86B1D79F-4B78-4E8B-A37A-FC421E0CE3BF}" type="pres">
      <dgm:prSet presAssocID="{710CA25D-EF16-409C-A327-911D4B75EBCE}" presName="horz1" presStyleCnt="0"/>
      <dgm:spPr/>
    </dgm:pt>
    <dgm:pt modelId="{8FEECA68-3AA9-42A6-9B58-B81D6A2605E0}" type="pres">
      <dgm:prSet presAssocID="{710CA25D-EF16-409C-A327-911D4B75EBCE}" presName="tx1" presStyleLbl="revTx" presStyleIdx="2" presStyleCnt="6"/>
      <dgm:spPr/>
    </dgm:pt>
    <dgm:pt modelId="{464A51F1-DFC0-4B81-9E3E-D418DC1CAB72}" type="pres">
      <dgm:prSet presAssocID="{710CA25D-EF16-409C-A327-911D4B75EBCE}" presName="vert1" presStyleCnt="0"/>
      <dgm:spPr/>
    </dgm:pt>
    <dgm:pt modelId="{04C663D9-6D42-4811-8FBC-B27F7897DEF6}" type="pres">
      <dgm:prSet presAssocID="{EF264D46-6172-4680-A581-888E3217DFD1}" presName="thickLine" presStyleLbl="alignNode1" presStyleIdx="3" presStyleCnt="6"/>
      <dgm:spPr/>
    </dgm:pt>
    <dgm:pt modelId="{972B2A75-BA6E-465F-81F9-EE2E960F4D08}" type="pres">
      <dgm:prSet presAssocID="{EF264D46-6172-4680-A581-888E3217DFD1}" presName="horz1" presStyleCnt="0"/>
      <dgm:spPr/>
    </dgm:pt>
    <dgm:pt modelId="{280BD719-DBDD-4F41-B8B2-B643D23D1F71}" type="pres">
      <dgm:prSet presAssocID="{EF264D46-6172-4680-A581-888E3217DFD1}" presName="tx1" presStyleLbl="revTx" presStyleIdx="3" presStyleCnt="6"/>
      <dgm:spPr/>
    </dgm:pt>
    <dgm:pt modelId="{DB389C0C-946C-4E39-BAAE-DF42B8E33C66}" type="pres">
      <dgm:prSet presAssocID="{EF264D46-6172-4680-A581-888E3217DFD1}" presName="vert1" presStyleCnt="0"/>
      <dgm:spPr/>
    </dgm:pt>
    <dgm:pt modelId="{62A36EAA-15A4-41D9-8A13-8DFFA6CA34F5}" type="pres">
      <dgm:prSet presAssocID="{5AECAF2C-05C8-4C7A-991C-E84255F69A43}" presName="thickLine" presStyleLbl="alignNode1" presStyleIdx="4" presStyleCnt="6"/>
      <dgm:spPr/>
    </dgm:pt>
    <dgm:pt modelId="{038E57F3-EB29-41BD-8462-9425A199A6A2}" type="pres">
      <dgm:prSet presAssocID="{5AECAF2C-05C8-4C7A-991C-E84255F69A43}" presName="horz1" presStyleCnt="0"/>
      <dgm:spPr/>
    </dgm:pt>
    <dgm:pt modelId="{19034F07-B629-4CAA-AB5D-D87B3428E3F3}" type="pres">
      <dgm:prSet presAssocID="{5AECAF2C-05C8-4C7A-991C-E84255F69A43}" presName="tx1" presStyleLbl="revTx" presStyleIdx="4" presStyleCnt="6"/>
      <dgm:spPr/>
    </dgm:pt>
    <dgm:pt modelId="{A3F49F3D-57B0-4282-B006-F8CC29FF36D9}" type="pres">
      <dgm:prSet presAssocID="{5AECAF2C-05C8-4C7A-991C-E84255F69A43}" presName="vert1" presStyleCnt="0"/>
      <dgm:spPr/>
    </dgm:pt>
    <dgm:pt modelId="{242228FB-C8ED-4483-877D-90A2CA853192}" type="pres">
      <dgm:prSet presAssocID="{653761CF-40C8-4BDF-83AB-4676A18C1C90}" presName="thickLine" presStyleLbl="alignNode1" presStyleIdx="5" presStyleCnt="6"/>
      <dgm:spPr/>
    </dgm:pt>
    <dgm:pt modelId="{6A4C182E-FB32-4176-8D2E-E10F0BB02A79}" type="pres">
      <dgm:prSet presAssocID="{653761CF-40C8-4BDF-83AB-4676A18C1C90}" presName="horz1" presStyleCnt="0"/>
      <dgm:spPr/>
    </dgm:pt>
    <dgm:pt modelId="{60164201-C2B2-4A93-852D-760D117EB336}" type="pres">
      <dgm:prSet presAssocID="{653761CF-40C8-4BDF-83AB-4676A18C1C90}" presName="tx1" presStyleLbl="revTx" presStyleIdx="5" presStyleCnt="6"/>
      <dgm:spPr/>
    </dgm:pt>
    <dgm:pt modelId="{68B01EEB-736F-4A61-9656-54120DD1A345}" type="pres">
      <dgm:prSet presAssocID="{653761CF-40C8-4BDF-83AB-4676A18C1C90}" presName="vert1" presStyleCnt="0"/>
      <dgm:spPr/>
    </dgm:pt>
  </dgm:ptLst>
  <dgm:cxnLst>
    <dgm:cxn modelId="{E4868610-7331-4EB7-A63D-DA0446C47769}" srcId="{18D3FBFC-FB6D-42A6-B955-096850345D7F}" destId="{5AECAF2C-05C8-4C7A-991C-E84255F69A43}" srcOrd="4" destOrd="0" parTransId="{7C51736E-DCD1-4C56-9070-0FFB5AE9E916}" sibTransId="{98AF22DB-7393-48DD-B61F-BBC6428F7DD8}"/>
    <dgm:cxn modelId="{8949F016-6B14-4BAA-8E4D-32A06B86FB07}" srcId="{18D3FBFC-FB6D-42A6-B955-096850345D7F}" destId="{710CA25D-EF16-409C-A327-911D4B75EBCE}" srcOrd="2" destOrd="0" parTransId="{8DAF168A-6019-4AB5-B226-8C2BE832DE74}" sibTransId="{20CD4E82-04E1-4B6D-B4EE-DFA0A1BBAE3A}"/>
    <dgm:cxn modelId="{810D581A-B9F6-4DCD-A5D2-4444749BED4D}" type="presOf" srcId="{18D3FBFC-FB6D-42A6-B955-096850345D7F}" destId="{28900EF5-751E-42C1-BF45-99C085F57226}" srcOrd="0" destOrd="0" presId="urn:microsoft.com/office/officeart/2008/layout/LinedList"/>
    <dgm:cxn modelId="{B1F83C20-5716-436D-B3A7-B5C600E8E7B6}" srcId="{18D3FBFC-FB6D-42A6-B955-096850345D7F}" destId="{EF264D46-6172-4680-A581-888E3217DFD1}" srcOrd="3" destOrd="0" parTransId="{3091F2A4-BA7B-4303-B5EB-71B9717C1019}" sibTransId="{76C8004C-D7F1-4922-8259-1792E34D6715}"/>
    <dgm:cxn modelId="{D07A5822-51E9-427B-82D2-EBB7DFD02E51}" type="presOf" srcId="{00CD96CE-B8C8-43DC-9D5B-AE7B52596663}" destId="{83AA9559-B481-4775-9C9B-8A31C005EE92}" srcOrd="0" destOrd="0" presId="urn:microsoft.com/office/officeart/2008/layout/LinedList"/>
    <dgm:cxn modelId="{14C7A841-1885-4B68-8FD6-758630903DB3}" srcId="{18D3FBFC-FB6D-42A6-B955-096850345D7F}" destId="{00CD96CE-B8C8-43DC-9D5B-AE7B52596663}" srcOrd="0" destOrd="0" parTransId="{1720E2AF-450E-4373-9E4D-6A58963979FB}" sibTransId="{4B0F38CA-38DE-43D8-9794-9D2B9A69D8A1}"/>
    <dgm:cxn modelId="{B3127744-AE1E-4B96-A63B-BDD34EF381B4}" type="presOf" srcId="{5AECAF2C-05C8-4C7A-991C-E84255F69A43}" destId="{19034F07-B629-4CAA-AB5D-D87B3428E3F3}" srcOrd="0" destOrd="0" presId="urn:microsoft.com/office/officeart/2008/layout/LinedList"/>
    <dgm:cxn modelId="{12C0D173-A7F4-4AC1-B07C-DF9C8852E5E0}" type="presOf" srcId="{710CA25D-EF16-409C-A327-911D4B75EBCE}" destId="{8FEECA68-3AA9-42A6-9B58-B81D6A2605E0}" srcOrd="0" destOrd="0" presId="urn:microsoft.com/office/officeart/2008/layout/LinedList"/>
    <dgm:cxn modelId="{83EAC474-CE35-4CD7-94E9-0EDFCDE1BA24}" type="presOf" srcId="{653761CF-40C8-4BDF-83AB-4676A18C1C90}" destId="{60164201-C2B2-4A93-852D-760D117EB336}" srcOrd="0" destOrd="0" presId="urn:microsoft.com/office/officeart/2008/layout/LinedList"/>
    <dgm:cxn modelId="{BAFA6C80-58CA-475C-B902-497AB1C3C557}" srcId="{18D3FBFC-FB6D-42A6-B955-096850345D7F}" destId="{653761CF-40C8-4BDF-83AB-4676A18C1C90}" srcOrd="5" destOrd="0" parTransId="{8832BDA7-9C53-4083-A607-91FFE29AA0A8}" sibTransId="{661856F9-B7E4-4099-9703-7F083563E0CF}"/>
    <dgm:cxn modelId="{D3A3D9A4-1357-4195-8ACC-69AB2D486B25}" type="presOf" srcId="{0F657419-3AD9-4839-9EB1-793EE4C57492}" destId="{CBFCDC0B-6902-4A01-BDA3-13D087198FE8}" srcOrd="0" destOrd="0" presId="urn:microsoft.com/office/officeart/2008/layout/LinedList"/>
    <dgm:cxn modelId="{3D59BDDD-D697-493C-BAA4-6CAC9B43F20F}" type="presOf" srcId="{EF264D46-6172-4680-A581-888E3217DFD1}" destId="{280BD719-DBDD-4F41-B8B2-B643D23D1F71}" srcOrd="0" destOrd="0" presId="urn:microsoft.com/office/officeart/2008/layout/LinedList"/>
    <dgm:cxn modelId="{9DCCC2EB-DE9E-4CD3-8E46-9FA2831C7F57}" srcId="{18D3FBFC-FB6D-42A6-B955-096850345D7F}" destId="{0F657419-3AD9-4839-9EB1-793EE4C57492}" srcOrd="1" destOrd="0" parTransId="{0D652DB7-1588-44E3-BC86-98DB68D2E522}" sibTransId="{554D5FE4-7A2C-4867-BAB7-51D4C05A45A1}"/>
    <dgm:cxn modelId="{252E38EB-7220-40B5-BC43-ED22826AD285}" type="presParOf" srcId="{28900EF5-751E-42C1-BF45-99C085F57226}" destId="{A61679CA-DECF-492F-A295-16C041F597CB}" srcOrd="0" destOrd="0" presId="urn:microsoft.com/office/officeart/2008/layout/LinedList"/>
    <dgm:cxn modelId="{B947587E-A55F-43C9-9044-88BD05A30E96}" type="presParOf" srcId="{28900EF5-751E-42C1-BF45-99C085F57226}" destId="{B1C8AE96-A9B4-4514-9999-F347D7A363C0}" srcOrd="1" destOrd="0" presId="urn:microsoft.com/office/officeart/2008/layout/LinedList"/>
    <dgm:cxn modelId="{6C5CB78E-F31E-4687-AD70-1FF4E3987A13}" type="presParOf" srcId="{B1C8AE96-A9B4-4514-9999-F347D7A363C0}" destId="{83AA9559-B481-4775-9C9B-8A31C005EE92}" srcOrd="0" destOrd="0" presId="urn:microsoft.com/office/officeart/2008/layout/LinedList"/>
    <dgm:cxn modelId="{33DE77F7-1067-4447-B844-231C8AA7DCB1}" type="presParOf" srcId="{B1C8AE96-A9B4-4514-9999-F347D7A363C0}" destId="{A66B22E9-E529-4CB3-8A71-0B221F6EA750}" srcOrd="1" destOrd="0" presId="urn:microsoft.com/office/officeart/2008/layout/LinedList"/>
    <dgm:cxn modelId="{F53A9EF4-7C6A-4CA0-B935-1B61CC51E5C9}" type="presParOf" srcId="{28900EF5-751E-42C1-BF45-99C085F57226}" destId="{5894EC68-E9F6-45D2-AE90-832F2C0CA2FC}" srcOrd="2" destOrd="0" presId="urn:microsoft.com/office/officeart/2008/layout/LinedList"/>
    <dgm:cxn modelId="{3EE62CD0-F6BF-47E1-A80B-E68756670E06}" type="presParOf" srcId="{28900EF5-751E-42C1-BF45-99C085F57226}" destId="{1857DD21-A6F0-486C-87BC-8A306FEEA3F5}" srcOrd="3" destOrd="0" presId="urn:microsoft.com/office/officeart/2008/layout/LinedList"/>
    <dgm:cxn modelId="{0B8982AD-B157-4251-9865-351B3DD1A456}" type="presParOf" srcId="{1857DD21-A6F0-486C-87BC-8A306FEEA3F5}" destId="{CBFCDC0B-6902-4A01-BDA3-13D087198FE8}" srcOrd="0" destOrd="0" presId="urn:microsoft.com/office/officeart/2008/layout/LinedList"/>
    <dgm:cxn modelId="{02D64F6B-168A-4416-A376-BC301978A0AD}" type="presParOf" srcId="{1857DD21-A6F0-486C-87BC-8A306FEEA3F5}" destId="{96009B11-52D7-4483-8737-9725DB13E1DF}" srcOrd="1" destOrd="0" presId="urn:microsoft.com/office/officeart/2008/layout/LinedList"/>
    <dgm:cxn modelId="{83831B55-2578-459A-A4EC-0F9D802D9F3A}" type="presParOf" srcId="{28900EF5-751E-42C1-BF45-99C085F57226}" destId="{668A881A-0869-4E7D-9D2A-06A5F8390237}" srcOrd="4" destOrd="0" presId="urn:microsoft.com/office/officeart/2008/layout/LinedList"/>
    <dgm:cxn modelId="{915DB2F3-9329-47EC-BB3D-7CA306F3EC0B}" type="presParOf" srcId="{28900EF5-751E-42C1-BF45-99C085F57226}" destId="{86B1D79F-4B78-4E8B-A37A-FC421E0CE3BF}" srcOrd="5" destOrd="0" presId="urn:microsoft.com/office/officeart/2008/layout/LinedList"/>
    <dgm:cxn modelId="{8DFE3B9C-9993-4977-A1DD-32B82662254C}" type="presParOf" srcId="{86B1D79F-4B78-4E8B-A37A-FC421E0CE3BF}" destId="{8FEECA68-3AA9-42A6-9B58-B81D6A2605E0}" srcOrd="0" destOrd="0" presId="urn:microsoft.com/office/officeart/2008/layout/LinedList"/>
    <dgm:cxn modelId="{BD646822-9146-456D-A465-0244B8AD89BA}" type="presParOf" srcId="{86B1D79F-4B78-4E8B-A37A-FC421E0CE3BF}" destId="{464A51F1-DFC0-4B81-9E3E-D418DC1CAB72}" srcOrd="1" destOrd="0" presId="urn:microsoft.com/office/officeart/2008/layout/LinedList"/>
    <dgm:cxn modelId="{77D30E9C-638E-4DBD-9B40-B0683C576EE7}" type="presParOf" srcId="{28900EF5-751E-42C1-BF45-99C085F57226}" destId="{04C663D9-6D42-4811-8FBC-B27F7897DEF6}" srcOrd="6" destOrd="0" presId="urn:microsoft.com/office/officeart/2008/layout/LinedList"/>
    <dgm:cxn modelId="{F47C2726-C636-4A66-80B7-84ACCFAE4928}" type="presParOf" srcId="{28900EF5-751E-42C1-BF45-99C085F57226}" destId="{972B2A75-BA6E-465F-81F9-EE2E960F4D08}" srcOrd="7" destOrd="0" presId="urn:microsoft.com/office/officeart/2008/layout/LinedList"/>
    <dgm:cxn modelId="{0E64049A-A177-41D6-B177-0BBAC160BD61}" type="presParOf" srcId="{972B2A75-BA6E-465F-81F9-EE2E960F4D08}" destId="{280BD719-DBDD-4F41-B8B2-B643D23D1F71}" srcOrd="0" destOrd="0" presId="urn:microsoft.com/office/officeart/2008/layout/LinedList"/>
    <dgm:cxn modelId="{6C594AE3-2B1E-4F7A-B152-918E872FA62A}" type="presParOf" srcId="{972B2A75-BA6E-465F-81F9-EE2E960F4D08}" destId="{DB389C0C-946C-4E39-BAAE-DF42B8E33C66}" srcOrd="1" destOrd="0" presId="urn:microsoft.com/office/officeart/2008/layout/LinedList"/>
    <dgm:cxn modelId="{F779387D-3AF2-4D59-8D51-96CCC858D06C}" type="presParOf" srcId="{28900EF5-751E-42C1-BF45-99C085F57226}" destId="{62A36EAA-15A4-41D9-8A13-8DFFA6CA34F5}" srcOrd="8" destOrd="0" presId="urn:microsoft.com/office/officeart/2008/layout/LinedList"/>
    <dgm:cxn modelId="{5D0151E5-182B-4122-8F54-8A4F2537E462}" type="presParOf" srcId="{28900EF5-751E-42C1-BF45-99C085F57226}" destId="{038E57F3-EB29-41BD-8462-9425A199A6A2}" srcOrd="9" destOrd="0" presId="urn:microsoft.com/office/officeart/2008/layout/LinedList"/>
    <dgm:cxn modelId="{378CA273-862F-4D18-B4FA-83E8C1B00719}" type="presParOf" srcId="{038E57F3-EB29-41BD-8462-9425A199A6A2}" destId="{19034F07-B629-4CAA-AB5D-D87B3428E3F3}" srcOrd="0" destOrd="0" presId="urn:microsoft.com/office/officeart/2008/layout/LinedList"/>
    <dgm:cxn modelId="{BB5A3ED1-AFBA-450C-9363-4E90230BBC3D}" type="presParOf" srcId="{038E57F3-EB29-41BD-8462-9425A199A6A2}" destId="{A3F49F3D-57B0-4282-B006-F8CC29FF36D9}" srcOrd="1" destOrd="0" presId="urn:microsoft.com/office/officeart/2008/layout/LinedList"/>
    <dgm:cxn modelId="{63D18F7C-9B99-430D-A591-9724AA3B672A}" type="presParOf" srcId="{28900EF5-751E-42C1-BF45-99C085F57226}" destId="{242228FB-C8ED-4483-877D-90A2CA853192}" srcOrd="10" destOrd="0" presId="urn:microsoft.com/office/officeart/2008/layout/LinedList"/>
    <dgm:cxn modelId="{5C87D327-79B1-48AB-8F26-ABC6031B3EE5}" type="presParOf" srcId="{28900EF5-751E-42C1-BF45-99C085F57226}" destId="{6A4C182E-FB32-4176-8D2E-E10F0BB02A79}" srcOrd="11" destOrd="0" presId="urn:microsoft.com/office/officeart/2008/layout/LinedList"/>
    <dgm:cxn modelId="{CD99F83F-542E-401C-8200-A87C30C2A22C}" type="presParOf" srcId="{6A4C182E-FB32-4176-8D2E-E10F0BB02A79}" destId="{60164201-C2B2-4A93-852D-760D117EB336}" srcOrd="0" destOrd="0" presId="urn:microsoft.com/office/officeart/2008/layout/LinedList"/>
    <dgm:cxn modelId="{52DEFD2E-864A-460D-ADD0-775CBBE3A477}" type="presParOf" srcId="{6A4C182E-FB32-4176-8D2E-E10F0BB02A79}" destId="{68B01EEB-736F-4A61-9656-54120DD1A34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58D14B-9AD5-41CF-8595-7B90997F5BF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139655B-CF69-47F9-AC98-A232582A7213}">
      <dgm:prSet/>
      <dgm:spPr/>
      <dgm:t>
        <a:bodyPr/>
        <a:lstStyle/>
        <a:p>
          <a:r>
            <a:rPr lang="en-US" dirty="0"/>
            <a:t>Responsible Person- Alcorn designee(s) with the authority to take corrective action on the part of the institution and who may receive actual knowledge of a grievance or allegation.</a:t>
          </a:r>
        </a:p>
      </dgm:t>
    </dgm:pt>
    <dgm:pt modelId="{ADD7B922-2C8C-41FF-83F1-212FE3D5498D}" type="parTrans" cxnId="{90F849B1-BAC9-439F-9C59-B45AC9755E9C}">
      <dgm:prSet/>
      <dgm:spPr/>
      <dgm:t>
        <a:bodyPr/>
        <a:lstStyle/>
        <a:p>
          <a:endParaRPr lang="en-US"/>
        </a:p>
      </dgm:t>
    </dgm:pt>
    <dgm:pt modelId="{6EAE429D-2C27-4B32-A4C0-D02761AD5CE3}" type="sibTrans" cxnId="{90F849B1-BAC9-439F-9C59-B45AC9755E9C}">
      <dgm:prSet/>
      <dgm:spPr/>
      <dgm:t>
        <a:bodyPr/>
        <a:lstStyle/>
        <a:p>
          <a:endParaRPr lang="en-US"/>
        </a:p>
      </dgm:t>
    </dgm:pt>
    <dgm:pt modelId="{1DA219F9-AF5D-4324-B036-BB9DE0E70D0F}">
      <dgm:prSet/>
      <dgm:spPr/>
      <dgm:t>
        <a:bodyPr/>
        <a:lstStyle/>
        <a:p>
          <a:r>
            <a:rPr lang="en-US"/>
            <a:t>Complainant – An individual who is alleged to be the victim of conduct that could constitute sexual harassment. (accuser)</a:t>
          </a:r>
        </a:p>
      </dgm:t>
    </dgm:pt>
    <dgm:pt modelId="{C366EBEB-4392-4D9E-B872-C47A4738DC52}" type="parTrans" cxnId="{A6642381-D0DE-40BC-9ECC-676287A6D574}">
      <dgm:prSet/>
      <dgm:spPr/>
      <dgm:t>
        <a:bodyPr/>
        <a:lstStyle/>
        <a:p>
          <a:endParaRPr lang="en-US"/>
        </a:p>
      </dgm:t>
    </dgm:pt>
    <dgm:pt modelId="{2B8D506A-3EA4-4852-BC50-1675ACF50385}" type="sibTrans" cxnId="{A6642381-D0DE-40BC-9ECC-676287A6D574}">
      <dgm:prSet/>
      <dgm:spPr/>
      <dgm:t>
        <a:bodyPr/>
        <a:lstStyle/>
        <a:p>
          <a:endParaRPr lang="en-US"/>
        </a:p>
      </dgm:t>
    </dgm:pt>
    <dgm:pt modelId="{D21E85D3-362A-43E7-92A5-0F32202FC4BD}">
      <dgm:prSet/>
      <dgm:spPr/>
      <dgm:t>
        <a:bodyPr/>
        <a:lstStyle/>
        <a:p>
          <a:r>
            <a:rPr lang="en-US"/>
            <a:t>Respondent – An individual who has been reported to be the perpetrator of conduct that could constitute sexual harassment. (accused) </a:t>
          </a:r>
        </a:p>
      </dgm:t>
    </dgm:pt>
    <dgm:pt modelId="{53F9921A-03CE-43C2-AE35-C2CEC76F903F}" type="parTrans" cxnId="{49FF7BD1-AF68-4AF8-987C-27693D8F917F}">
      <dgm:prSet/>
      <dgm:spPr/>
      <dgm:t>
        <a:bodyPr/>
        <a:lstStyle/>
        <a:p>
          <a:endParaRPr lang="en-US"/>
        </a:p>
      </dgm:t>
    </dgm:pt>
    <dgm:pt modelId="{A241B2D2-3C61-472D-87D7-E690B3A21F7B}" type="sibTrans" cxnId="{49FF7BD1-AF68-4AF8-987C-27693D8F917F}">
      <dgm:prSet/>
      <dgm:spPr/>
      <dgm:t>
        <a:bodyPr/>
        <a:lstStyle/>
        <a:p>
          <a:endParaRPr lang="en-US"/>
        </a:p>
      </dgm:t>
    </dgm:pt>
    <dgm:pt modelId="{48867D85-F3AE-4B88-A2D7-4F8299BF1E6F}" type="pres">
      <dgm:prSet presAssocID="{BD58D14B-9AD5-41CF-8595-7B90997F5BF9}" presName="vert0" presStyleCnt="0">
        <dgm:presLayoutVars>
          <dgm:dir/>
          <dgm:animOne val="branch"/>
          <dgm:animLvl val="lvl"/>
        </dgm:presLayoutVars>
      </dgm:prSet>
      <dgm:spPr/>
    </dgm:pt>
    <dgm:pt modelId="{35D9E3D5-18E1-4871-80B4-A579FA115568}" type="pres">
      <dgm:prSet presAssocID="{5139655B-CF69-47F9-AC98-A232582A7213}" presName="thickLine" presStyleLbl="alignNode1" presStyleIdx="0" presStyleCnt="3"/>
      <dgm:spPr/>
    </dgm:pt>
    <dgm:pt modelId="{811C2C78-284F-4E58-9603-471170E27DED}" type="pres">
      <dgm:prSet presAssocID="{5139655B-CF69-47F9-AC98-A232582A7213}" presName="horz1" presStyleCnt="0"/>
      <dgm:spPr/>
    </dgm:pt>
    <dgm:pt modelId="{37950B25-40D1-4692-9C5C-C8D89F30F6FF}" type="pres">
      <dgm:prSet presAssocID="{5139655B-CF69-47F9-AC98-A232582A7213}" presName="tx1" presStyleLbl="revTx" presStyleIdx="0" presStyleCnt="3"/>
      <dgm:spPr/>
    </dgm:pt>
    <dgm:pt modelId="{E2EAA9F3-1C14-494F-8401-748AEF17EC81}" type="pres">
      <dgm:prSet presAssocID="{5139655B-CF69-47F9-AC98-A232582A7213}" presName="vert1" presStyleCnt="0"/>
      <dgm:spPr/>
    </dgm:pt>
    <dgm:pt modelId="{0003C49E-0156-4EBE-9E25-EF66AB4FD633}" type="pres">
      <dgm:prSet presAssocID="{1DA219F9-AF5D-4324-B036-BB9DE0E70D0F}" presName="thickLine" presStyleLbl="alignNode1" presStyleIdx="1" presStyleCnt="3"/>
      <dgm:spPr/>
    </dgm:pt>
    <dgm:pt modelId="{DD9123D3-B0C6-42B9-A53E-0E840A7FEB17}" type="pres">
      <dgm:prSet presAssocID="{1DA219F9-AF5D-4324-B036-BB9DE0E70D0F}" presName="horz1" presStyleCnt="0"/>
      <dgm:spPr/>
    </dgm:pt>
    <dgm:pt modelId="{7ED61BF3-4068-4AA8-873E-44B36D505E46}" type="pres">
      <dgm:prSet presAssocID="{1DA219F9-AF5D-4324-B036-BB9DE0E70D0F}" presName="tx1" presStyleLbl="revTx" presStyleIdx="1" presStyleCnt="3"/>
      <dgm:spPr/>
    </dgm:pt>
    <dgm:pt modelId="{4B863962-B9EF-4C06-8D79-C9B4636DA7D9}" type="pres">
      <dgm:prSet presAssocID="{1DA219F9-AF5D-4324-B036-BB9DE0E70D0F}" presName="vert1" presStyleCnt="0"/>
      <dgm:spPr/>
    </dgm:pt>
    <dgm:pt modelId="{0AF5B030-340D-4F33-879B-38C9FA798A78}" type="pres">
      <dgm:prSet presAssocID="{D21E85D3-362A-43E7-92A5-0F32202FC4BD}" presName="thickLine" presStyleLbl="alignNode1" presStyleIdx="2" presStyleCnt="3"/>
      <dgm:spPr/>
    </dgm:pt>
    <dgm:pt modelId="{DE4B40D7-7AAD-48B3-9500-CD3E081B9895}" type="pres">
      <dgm:prSet presAssocID="{D21E85D3-362A-43E7-92A5-0F32202FC4BD}" presName="horz1" presStyleCnt="0"/>
      <dgm:spPr/>
    </dgm:pt>
    <dgm:pt modelId="{69FC1EE4-3076-45DC-BC8E-38D44DB9CEAC}" type="pres">
      <dgm:prSet presAssocID="{D21E85D3-362A-43E7-92A5-0F32202FC4BD}" presName="tx1" presStyleLbl="revTx" presStyleIdx="2" presStyleCnt="3"/>
      <dgm:spPr/>
    </dgm:pt>
    <dgm:pt modelId="{DFBF589D-0312-4DC8-ACFB-CB394906212B}" type="pres">
      <dgm:prSet presAssocID="{D21E85D3-362A-43E7-92A5-0F32202FC4BD}" presName="vert1" presStyleCnt="0"/>
      <dgm:spPr/>
    </dgm:pt>
  </dgm:ptLst>
  <dgm:cxnLst>
    <dgm:cxn modelId="{4AF3A912-0F92-4149-B539-4DEBB44CE967}" type="presOf" srcId="{1DA219F9-AF5D-4324-B036-BB9DE0E70D0F}" destId="{7ED61BF3-4068-4AA8-873E-44B36D505E46}" srcOrd="0" destOrd="0" presId="urn:microsoft.com/office/officeart/2008/layout/LinedList"/>
    <dgm:cxn modelId="{2644834E-265F-45D1-82CB-508FF10850D6}" type="presOf" srcId="{D21E85D3-362A-43E7-92A5-0F32202FC4BD}" destId="{69FC1EE4-3076-45DC-BC8E-38D44DB9CEAC}" srcOrd="0" destOrd="0" presId="urn:microsoft.com/office/officeart/2008/layout/LinedList"/>
    <dgm:cxn modelId="{A6642381-D0DE-40BC-9ECC-676287A6D574}" srcId="{BD58D14B-9AD5-41CF-8595-7B90997F5BF9}" destId="{1DA219F9-AF5D-4324-B036-BB9DE0E70D0F}" srcOrd="1" destOrd="0" parTransId="{C366EBEB-4392-4D9E-B872-C47A4738DC52}" sibTransId="{2B8D506A-3EA4-4852-BC50-1675ACF50385}"/>
    <dgm:cxn modelId="{AB977E83-C74D-4D91-AA3F-6977579A552E}" type="presOf" srcId="{BD58D14B-9AD5-41CF-8595-7B90997F5BF9}" destId="{48867D85-F3AE-4B88-A2D7-4F8299BF1E6F}" srcOrd="0" destOrd="0" presId="urn:microsoft.com/office/officeart/2008/layout/LinedList"/>
    <dgm:cxn modelId="{937C688D-82E7-4FF0-8880-2B03B38295CA}" type="presOf" srcId="{5139655B-CF69-47F9-AC98-A232582A7213}" destId="{37950B25-40D1-4692-9C5C-C8D89F30F6FF}" srcOrd="0" destOrd="0" presId="urn:microsoft.com/office/officeart/2008/layout/LinedList"/>
    <dgm:cxn modelId="{90F849B1-BAC9-439F-9C59-B45AC9755E9C}" srcId="{BD58D14B-9AD5-41CF-8595-7B90997F5BF9}" destId="{5139655B-CF69-47F9-AC98-A232582A7213}" srcOrd="0" destOrd="0" parTransId="{ADD7B922-2C8C-41FF-83F1-212FE3D5498D}" sibTransId="{6EAE429D-2C27-4B32-A4C0-D02761AD5CE3}"/>
    <dgm:cxn modelId="{49FF7BD1-AF68-4AF8-987C-27693D8F917F}" srcId="{BD58D14B-9AD5-41CF-8595-7B90997F5BF9}" destId="{D21E85D3-362A-43E7-92A5-0F32202FC4BD}" srcOrd="2" destOrd="0" parTransId="{53F9921A-03CE-43C2-AE35-C2CEC76F903F}" sibTransId="{A241B2D2-3C61-472D-87D7-E690B3A21F7B}"/>
    <dgm:cxn modelId="{E7301383-A360-49F7-A9FE-1602609053CF}" type="presParOf" srcId="{48867D85-F3AE-4B88-A2D7-4F8299BF1E6F}" destId="{35D9E3D5-18E1-4871-80B4-A579FA115568}" srcOrd="0" destOrd="0" presId="urn:microsoft.com/office/officeart/2008/layout/LinedList"/>
    <dgm:cxn modelId="{34D07E8E-4695-4667-BEE8-81B9C5B6712E}" type="presParOf" srcId="{48867D85-F3AE-4B88-A2D7-4F8299BF1E6F}" destId="{811C2C78-284F-4E58-9603-471170E27DED}" srcOrd="1" destOrd="0" presId="urn:microsoft.com/office/officeart/2008/layout/LinedList"/>
    <dgm:cxn modelId="{387992DB-8273-4B55-8B15-F5168BF6FAAA}" type="presParOf" srcId="{811C2C78-284F-4E58-9603-471170E27DED}" destId="{37950B25-40D1-4692-9C5C-C8D89F30F6FF}" srcOrd="0" destOrd="0" presId="urn:microsoft.com/office/officeart/2008/layout/LinedList"/>
    <dgm:cxn modelId="{FC23390F-79B1-461A-AA59-EDEB23F051E0}" type="presParOf" srcId="{811C2C78-284F-4E58-9603-471170E27DED}" destId="{E2EAA9F3-1C14-494F-8401-748AEF17EC81}" srcOrd="1" destOrd="0" presId="urn:microsoft.com/office/officeart/2008/layout/LinedList"/>
    <dgm:cxn modelId="{49664A1C-4D84-438F-94B3-39717760C2B4}" type="presParOf" srcId="{48867D85-F3AE-4B88-A2D7-4F8299BF1E6F}" destId="{0003C49E-0156-4EBE-9E25-EF66AB4FD633}" srcOrd="2" destOrd="0" presId="urn:microsoft.com/office/officeart/2008/layout/LinedList"/>
    <dgm:cxn modelId="{1FBEBCDC-324C-42EB-A567-251727EDF662}" type="presParOf" srcId="{48867D85-F3AE-4B88-A2D7-4F8299BF1E6F}" destId="{DD9123D3-B0C6-42B9-A53E-0E840A7FEB17}" srcOrd="3" destOrd="0" presId="urn:microsoft.com/office/officeart/2008/layout/LinedList"/>
    <dgm:cxn modelId="{A055FD06-08BB-45BF-924D-E339773FEF82}" type="presParOf" srcId="{DD9123D3-B0C6-42B9-A53E-0E840A7FEB17}" destId="{7ED61BF3-4068-4AA8-873E-44B36D505E46}" srcOrd="0" destOrd="0" presId="urn:microsoft.com/office/officeart/2008/layout/LinedList"/>
    <dgm:cxn modelId="{259F9CE2-58E5-42F8-895C-1576A456A2B0}" type="presParOf" srcId="{DD9123D3-B0C6-42B9-A53E-0E840A7FEB17}" destId="{4B863962-B9EF-4C06-8D79-C9B4636DA7D9}" srcOrd="1" destOrd="0" presId="urn:microsoft.com/office/officeart/2008/layout/LinedList"/>
    <dgm:cxn modelId="{E4D9C86B-849D-40DA-8862-6FF98E2F1805}" type="presParOf" srcId="{48867D85-F3AE-4B88-A2D7-4F8299BF1E6F}" destId="{0AF5B030-340D-4F33-879B-38C9FA798A78}" srcOrd="4" destOrd="0" presId="urn:microsoft.com/office/officeart/2008/layout/LinedList"/>
    <dgm:cxn modelId="{492EC57C-49F0-4A5D-B4E0-7B78174A55AE}" type="presParOf" srcId="{48867D85-F3AE-4B88-A2D7-4F8299BF1E6F}" destId="{DE4B40D7-7AAD-48B3-9500-CD3E081B9895}" srcOrd="5" destOrd="0" presId="urn:microsoft.com/office/officeart/2008/layout/LinedList"/>
    <dgm:cxn modelId="{9B13F0E5-3986-4F60-89D5-55AD1CF6C14F}" type="presParOf" srcId="{DE4B40D7-7AAD-48B3-9500-CD3E081B9895}" destId="{69FC1EE4-3076-45DC-BC8E-38D44DB9CEAC}" srcOrd="0" destOrd="0" presId="urn:microsoft.com/office/officeart/2008/layout/LinedList"/>
    <dgm:cxn modelId="{6D082CAC-E40D-412F-A695-28520568723E}" type="presParOf" srcId="{DE4B40D7-7AAD-48B3-9500-CD3E081B9895}" destId="{DFBF589D-0312-4DC8-ACFB-CB394906212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1E6380-5C19-41DE-91F8-E74315A93337}" type="doc">
      <dgm:prSet loTypeId="urn:microsoft.com/office/officeart/2005/8/layout/process2" loCatId="process" qsTypeId="urn:microsoft.com/office/officeart/2005/8/quickstyle/simple1" qsCatId="simple" csTypeId="urn:microsoft.com/office/officeart/2005/8/colors/colorful1" csCatId="colorful"/>
      <dgm:spPr/>
      <dgm:t>
        <a:bodyPr/>
        <a:lstStyle/>
        <a:p>
          <a:endParaRPr lang="en-US"/>
        </a:p>
      </dgm:t>
    </dgm:pt>
    <dgm:pt modelId="{71C403CC-76DB-4733-89BB-D217B4DA7E88}">
      <dgm:prSet/>
      <dgm:spPr/>
      <dgm:t>
        <a:bodyPr/>
        <a:lstStyle/>
        <a:p>
          <a:r>
            <a:rPr lang="en-US" dirty="0"/>
            <a:t>Quid pro Quo harassment – It is when favorable professional or educational treatment is conditioned on a sexual activity.</a:t>
          </a:r>
        </a:p>
      </dgm:t>
    </dgm:pt>
    <dgm:pt modelId="{66A96003-7486-43D3-BBE1-F7EEB9B14B50}" type="parTrans" cxnId="{93597524-0DAD-480A-81AC-F06E1F4EB801}">
      <dgm:prSet/>
      <dgm:spPr/>
      <dgm:t>
        <a:bodyPr/>
        <a:lstStyle/>
        <a:p>
          <a:endParaRPr lang="en-US"/>
        </a:p>
      </dgm:t>
    </dgm:pt>
    <dgm:pt modelId="{6EBB1397-3CB0-4BD0-8624-4D98AAF5FB20}" type="sibTrans" cxnId="{93597524-0DAD-480A-81AC-F06E1F4EB801}">
      <dgm:prSet/>
      <dgm:spPr/>
      <dgm:t>
        <a:bodyPr/>
        <a:lstStyle/>
        <a:p>
          <a:endParaRPr lang="en-US"/>
        </a:p>
      </dgm:t>
    </dgm:pt>
    <dgm:pt modelId="{D0BA9836-674E-4E24-B43B-54EA2CDD756A}">
      <dgm:prSet/>
      <dgm:spPr/>
      <dgm:t>
        <a:bodyPr/>
        <a:lstStyle/>
        <a:p>
          <a:r>
            <a:rPr lang="en-US"/>
            <a:t>Hostile environment – severe, pervasive, and objectively offensive. (unwelcomed conduct determined by reasonable person and it effectively denies a person equal access to the school’s education program or activity.)</a:t>
          </a:r>
        </a:p>
      </dgm:t>
    </dgm:pt>
    <dgm:pt modelId="{E7905DD3-1DF0-4F7C-98B6-A30D38FFE07B}" type="parTrans" cxnId="{C069D9B5-754D-48AA-8855-873105ED923D}">
      <dgm:prSet/>
      <dgm:spPr/>
      <dgm:t>
        <a:bodyPr/>
        <a:lstStyle/>
        <a:p>
          <a:endParaRPr lang="en-US"/>
        </a:p>
      </dgm:t>
    </dgm:pt>
    <dgm:pt modelId="{E5223055-05C2-43EE-9F3A-4048922F2BF4}" type="sibTrans" cxnId="{C069D9B5-754D-48AA-8855-873105ED923D}">
      <dgm:prSet/>
      <dgm:spPr/>
      <dgm:t>
        <a:bodyPr/>
        <a:lstStyle/>
        <a:p>
          <a:endParaRPr lang="en-US"/>
        </a:p>
      </dgm:t>
    </dgm:pt>
    <dgm:pt modelId="{81AE3DF8-2719-42EE-8307-B2DAA5C9E60B}">
      <dgm:prSet/>
      <dgm:spPr/>
      <dgm:t>
        <a:bodyPr/>
        <a:lstStyle/>
        <a:p>
          <a:r>
            <a:rPr lang="en-US" dirty="0">
              <a:solidFill>
                <a:schemeClr val="tx1"/>
              </a:solidFill>
            </a:rPr>
            <a:t>Title IX now includes the Clery Act/VAWA definitions of sexual assault, dating violence, domestic violence, or stalking.</a:t>
          </a:r>
        </a:p>
      </dgm:t>
    </dgm:pt>
    <dgm:pt modelId="{5C7B88A4-CED7-4A71-B622-8FDE24ACA989}" type="parTrans" cxnId="{01679DB6-39CD-4CE5-BFCB-72EF769729C5}">
      <dgm:prSet/>
      <dgm:spPr/>
      <dgm:t>
        <a:bodyPr/>
        <a:lstStyle/>
        <a:p>
          <a:endParaRPr lang="en-US"/>
        </a:p>
      </dgm:t>
    </dgm:pt>
    <dgm:pt modelId="{1F5A92FC-BA26-40CB-B697-312BE355D269}" type="sibTrans" cxnId="{01679DB6-39CD-4CE5-BFCB-72EF769729C5}">
      <dgm:prSet/>
      <dgm:spPr/>
      <dgm:t>
        <a:bodyPr/>
        <a:lstStyle/>
        <a:p>
          <a:endParaRPr lang="en-US"/>
        </a:p>
      </dgm:t>
    </dgm:pt>
    <dgm:pt modelId="{8019E402-5DC8-4151-B56B-1F6E65293314}" type="pres">
      <dgm:prSet presAssocID="{BB1E6380-5C19-41DE-91F8-E74315A93337}" presName="linearFlow" presStyleCnt="0">
        <dgm:presLayoutVars>
          <dgm:resizeHandles val="exact"/>
        </dgm:presLayoutVars>
      </dgm:prSet>
      <dgm:spPr/>
    </dgm:pt>
    <dgm:pt modelId="{482307BE-8009-4D8B-BA88-ABB4C300F5A4}" type="pres">
      <dgm:prSet presAssocID="{71C403CC-76DB-4733-89BB-D217B4DA7E88}" presName="node" presStyleLbl="node1" presStyleIdx="0" presStyleCnt="3">
        <dgm:presLayoutVars>
          <dgm:bulletEnabled val="1"/>
        </dgm:presLayoutVars>
      </dgm:prSet>
      <dgm:spPr/>
    </dgm:pt>
    <dgm:pt modelId="{40675B6B-CA6C-4539-9184-C8B3F4BA0052}" type="pres">
      <dgm:prSet presAssocID="{6EBB1397-3CB0-4BD0-8624-4D98AAF5FB20}" presName="sibTrans" presStyleLbl="sibTrans2D1" presStyleIdx="0" presStyleCnt="2"/>
      <dgm:spPr/>
    </dgm:pt>
    <dgm:pt modelId="{1A2FAB88-6362-47C3-8ACD-1888A5869D0E}" type="pres">
      <dgm:prSet presAssocID="{6EBB1397-3CB0-4BD0-8624-4D98AAF5FB20}" presName="connectorText" presStyleLbl="sibTrans2D1" presStyleIdx="0" presStyleCnt="2"/>
      <dgm:spPr/>
    </dgm:pt>
    <dgm:pt modelId="{D54E62D3-85CD-423E-9D89-7C5AFC27EA20}" type="pres">
      <dgm:prSet presAssocID="{D0BA9836-674E-4E24-B43B-54EA2CDD756A}" presName="node" presStyleLbl="node1" presStyleIdx="1" presStyleCnt="3">
        <dgm:presLayoutVars>
          <dgm:bulletEnabled val="1"/>
        </dgm:presLayoutVars>
      </dgm:prSet>
      <dgm:spPr/>
    </dgm:pt>
    <dgm:pt modelId="{90AAD31C-9687-4FC4-86F4-E7F7967C9BB7}" type="pres">
      <dgm:prSet presAssocID="{E5223055-05C2-43EE-9F3A-4048922F2BF4}" presName="sibTrans" presStyleLbl="sibTrans2D1" presStyleIdx="1" presStyleCnt="2"/>
      <dgm:spPr/>
    </dgm:pt>
    <dgm:pt modelId="{9069BA4D-6682-4B18-94F9-C4551FA7313C}" type="pres">
      <dgm:prSet presAssocID="{E5223055-05C2-43EE-9F3A-4048922F2BF4}" presName="connectorText" presStyleLbl="sibTrans2D1" presStyleIdx="1" presStyleCnt="2"/>
      <dgm:spPr/>
    </dgm:pt>
    <dgm:pt modelId="{D54DED2F-782A-4595-9D42-22CF072A596C}" type="pres">
      <dgm:prSet presAssocID="{81AE3DF8-2719-42EE-8307-B2DAA5C9E60B}" presName="node" presStyleLbl="node1" presStyleIdx="2" presStyleCnt="3">
        <dgm:presLayoutVars>
          <dgm:bulletEnabled val="1"/>
        </dgm:presLayoutVars>
      </dgm:prSet>
      <dgm:spPr/>
    </dgm:pt>
  </dgm:ptLst>
  <dgm:cxnLst>
    <dgm:cxn modelId="{4DDA3106-8A5E-4C5F-82E8-F6E9636F5E94}" type="presOf" srcId="{E5223055-05C2-43EE-9F3A-4048922F2BF4}" destId="{9069BA4D-6682-4B18-94F9-C4551FA7313C}" srcOrd="1" destOrd="0" presId="urn:microsoft.com/office/officeart/2005/8/layout/process2"/>
    <dgm:cxn modelId="{93597524-0DAD-480A-81AC-F06E1F4EB801}" srcId="{BB1E6380-5C19-41DE-91F8-E74315A93337}" destId="{71C403CC-76DB-4733-89BB-D217B4DA7E88}" srcOrd="0" destOrd="0" parTransId="{66A96003-7486-43D3-BBE1-F7EEB9B14B50}" sibTransId="{6EBB1397-3CB0-4BD0-8624-4D98AAF5FB20}"/>
    <dgm:cxn modelId="{B3E5803E-24B0-43FA-8A68-8E60274D52FF}" type="presOf" srcId="{E5223055-05C2-43EE-9F3A-4048922F2BF4}" destId="{90AAD31C-9687-4FC4-86F4-E7F7967C9BB7}" srcOrd="0" destOrd="0" presId="urn:microsoft.com/office/officeart/2005/8/layout/process2"/>
    <dgm:cxn modelId="{CBE73E76-2DBA-4C39-9BA7-63F9520987DC}" type="presOf" srcId="{BB1E6380-5C19-41DE-91F8-E74315A93337}" destId="{8019E402-5DC8-4151-B56B-1F6E65293314}" srcOrd="0" destOrd="0" presId="urn:microsoft.com/office/officeart/2005/8/layout/process2"/>
    <dgm:cxn modelId="{B42B4989-89DF-4869-AF1D-5182E9C6FF3F}" type="presOf" srcId="{71C403CC-76DB-4733-89BB-D217B4DA7E88}" destId="{482307BE-8009-4D8B-BA88-ABB4C300F5A4}" srcOrd="0" destOrd="0" presId="urn:microsoft.com/office/officeart/2005/8/layout/process2"/>
    <dgm:cxn modelId="{C069D9B5-754D-48AA-8855-873105ED923D}" srcId="{BB1E6380-5C19-41DE-91F8-E74315A93337}" destId="{D0BA9836-674E-4E24-B43B-54EA2CDD756A}" srcOrd="1" destOrd="0" parTransId="{E7905DD3-1DF0-4F7C-98B6-A30D38FFE07B}" sibTransId="{E5223055-05C2-43EE-9F3A-4048922F2BF4}"/>
    <dgm:cxn modelId="{01679DB6-39CD-4CE5-BFCB-72EF769729C5}" srcId="{BB1E6380-5C19-41DE-91F8-E74315A93337}" destId="{81AE3DF8-2719-42EE-8307-B2DAA5C9E60B}" srcOrd="2" destOrd="0" parTransId="{5C7B88A4-CED7-4A71-B622-8FDE24ACA989}" sibTransId="{1F5A92FC-BA26-40CB-B697-312BE355D269}"/>
    <dgm:cxn modelId="{7A6D86DF-4CA4-4D7B-A9D5-6A0709B13B2E}" type="presOf" srcId="{81AE3DF8-2719-42EE-8307-B2DAA5C9E60B}" destId="{D54DED2F-782A-4595-9D42-22CF072A596C}" srcOrd="0" destOrd="0" presId="urn:microsoft.com/office/officeart/2005/8/layout/process2"/>
    <dgm:cxn modelId="{519370E3-67B7-4748-AA1C-EEBD841C1BB3}" type="presOf" srcId="{6EBB1397-3CB0-4BD0-8624-4D98AAF5FB20}" destId="{1A2FAB88-6362-47C3-8ACD-1888A5869D0E}" srcOrd="1" destOrd="0" presId="urn:microsoft.com/office/officeart/2005/8/layout/process2"/>
    <dgm:cxn modelId="{39E923E9-0CD6-4AEA-8098-422A0A18FC53}" type="presOf" srcId="{D0BA9836-674E-4E24-B43B-54EA2CDD756A}" destId="{D54E62D3-85CD-423E-9D89-7C5AFC27EA20}" srcOrd="0" destOrd="0" presId="urn:microsoft.com/office/officeart/2005/8/layout/process2"/>
    <dgm:cxn modelId="{0FE1B4EE-3B3D-43BA-86B6-71B918A0DE18}" type="presOf" srcId="{6EBB1397-3CB0-4BD0-8624-4D98AAF5FB20}" destId="{40675B6B-CA6C-4539-9184-C8B3F4BA0052}" srcOrd="0" destOrd="0" presId="urn:microsoft.com/office/officeart/2005/8/layout/process2"/>
    <dgm:cxn modelId="{B75BC840-8C87-41A8-9BD9-16EA536D63B4}" type="presParOf" srcId="{8019E402-5DC8-4151-B56B-1F6E65293314}" destId="{482307BE-8009-4D8B-BA88-ABB4C300F5A4}" srcOrd="0" destOrd="0" presId="urn:microsoft.com/office/officeart/2005/8/layout/process2"/>
    <dgm:cxn modelId="{96FBF523-A8DB-4F84-8051-CB330AFE4D83}" type="presParOf" srcId="{8019E402-5DC8-4151-B56B-1F6E65293314}" destId="{40675B6B-CA6C-4539-9184-C8B3F4BA0052}" srcOrd="1" destOrd="0" presId="urn:microsoft.com/office/officeart/2005/8/layout/process2"/>
    <dgm:cxn modelId="{9316C8B6-5EC5-46A7-977E-D6A686C7AF64}" type="presParOf" srcId="{40675B6B-CA6C-4539-9184-C8B3F4BA0052}" destId="{1A2FAB88-6362-47C3-8ACD-1888A5869D0E}" srcOrd="0" destOrd="0" presId="urn:microsoft.com/office/officeart/2005/8/layout/process2"/>
    <dgm:cxn modelId="{6F0D6B9A-514C-49BD-A087-EB05C0537B32}" type="presParOf" srcId="{8019E402-5DC8-4151-B56B-1F6E65293314}" destId="{D54E62D3-85CD-423E-9D89-7C5AFC27EA20}" srcOrd="2" destOrd="0" presId="urn:microsoft.com/office/officeart/2005/8/layout/process2"/>
    <dgm:cxn modelId="{0E2A2169-33C1-4C83-8E9D-1FAF76061F34}" type="presParOf" srcId="{8019E402-5DC8-4151-B56B-1F6E65293314}" destId="{90AAD31C-9687-4FC4-86F4-E7F7967C9BB7}" srcOrd="3" destOrd="0" presId="urn:microsoft.com/office/officeart/2005/8/layout/process2"/>
    <dgm:cxn modelId="{8FC93002-A48B-43BD-A992-41D240A83E9C}" type="presParOf" srcId="{90AAD31C-9687-4FC4-86F4-E7F7967C9BB7}" destId="{9069BA4D-6682-4B18-94F9-C4551FA7313C}" srcOrd="0" destOrd="0" presId="urn:microsoft.com/office/officeart/2005/8/layout/process2"/>
    <dgm:cxn modelId="{72ADADB1-2641-462C-8B9F-3027E5B96A69}" type="presParOf" srcId="{8019E402-5DC8-4151-B56B-1F6E65293314}" destId="{D54DED2F-782A-4595-9D42-22CF072A596C}"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4E3FBC-6B9B-4FCC-B308-447D0BFABC8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D40D00C-7B3F-4810-80E8-08FFA0B2E88D}">
      <dgm:prSet/>
      <dgm:spPr/>
      <dgm:t>
        <a:bodyPr/>
        <a:lstStyle/>
        <a:p>
          <a:r>
            <a:rPr lang="en-US" dirty="0"/>
            <a:t>In addition, the following two conditions must also be met to qualify for a formal Title Complaint:</a:t>
          </a:r>
        </a:p>
      </dgm:t>
    </dgm:pt>
    <dgm:pt modelId="{5B2635C7-AA8A-40F2-A98D-2C2E88654D68}" type="parTrans" cxnId="{A07ED621-8C15-486B-937D-C029B507869A}">
      <dgm:prSet/>
      <dgm:spPr/>
      <dgm:t>
        <a:bodyPr/>
        <a:lstStyle/>
        <a:p>
          <a:endParaRPr lang="en-US"/>
        </a:p>
      </dgm:t>
    </dgm:pt>
    <dgm:pt modelId="{05438B37-1F48-4BDA-A4CE-F82E89CB4B36}" type="sibTrans" cxnId="{A07ED621-8C15-486B-937D-C029B507869A}">
      <dgm:prSet/>
      <dgm:spPr/>
      <dgm:t>
        <a:bodyPr/>
        <a:lstStyle/>
        <a:p>
          <a:endParaRPr lang="en-US"/>
        </a:p>
      </dgm:t>
    </dgm:pt>
    <dgm:pt modelId="{E0DD3226-F1E7-4327-BC6F-866780FFCB0D}">
      <dgm:prSet/>
      <dgm:spPr/>
      <dgm:t>
        <a:bodyPr/>
        <a:lstStyle/>
        <a:p>
          <a:r>
            <a:rPr lang="en-US"/>
            <a:t>The conduct must occur within the context of an “Educational Program or Activity” for which the University exercises control over the Respondent.</a:t>
          </a:r>
        </a:p>
      </dgm:t>
    </dgm:pt>
    <dgm:pt modelId="{AC28C092-96A0-4DCB-B951-3CCC5E1671CC}" type="parTrans" cxnId="{0387C0A1-4F5A-4812-859C-F40E0595E1F9}">
      <dgm:prSet/>
      <dgm:spPr/>
      <dgm:t>
        <a:bodyPr/>
        <a:lstStyle/>
        <a:p>
          <a:endParaRPr lang="en-US"/>
        </a:p>
      </dgm:t>
    </dgm:pt>
    <dgm:pt modelId="{271DE667-1429-4FB3-8EE9-5FF529E29370}" type="sibTrans" cxnId="{0387C0A1-4F5A-4812-859C-F40E0595E1F9}">
      <dgm:prSet/>
      <dgm:spPr/>
      <dgm:t>
        <a:bodyPr/>
        <a:lstStyle/>
        <a:p>
          <a:endParaRPr lang="en-US"/>
        </a:p>
      </dgm:t>
    </dgm:pt>
    <dgm:pt modelId="{22C0406D-9E1A-41C2-8AED-0EA733AE38FC}">
      <dgm:prSet/>
      <dgm:spPr/>
      <dgm:t>
        <a:bodyPr/>
        <a:lstStyle/>
        <a:p>
          <a:r>
            <a:rPr lang="en-US"/>
            <a:t>The Conduct must occur on institution property </a:t>
          </a:r>
        </a:p>
      </dgm:t>
    </dgm:pt>
    <dgm:pt modelId="{F0A8B568-E277-4483-935E-BB975FF792F2}" type="parTrans" cxnId="{811F3ABC-F354-4F28-8AAB-ED978FD881B0}">
      <dgm:prSet/>
      <dgm:spPr/>
      <dgm:t>
        <a:bodyPr/>
        <a:lstStyle/>
        <a:p>
          <a:endParaRPr lang="en-US"/>
        </a:p>
      </dgm:t>
    </dgm:pt>
    <dgm:pt modelId="{8306BF1D-E6E1-4E49-9B4F-FC29DA58E096}" type="sibTrans" cxnId="{811F3ABC-F354-4F28-8AAB-ED978FD881B0}">
      <dgm:prSet/>
      <dgm:spPr/>
      <dgm:t>
        <a:bodyPr/>
        <a:lstStyle/>
        <a:p>
          <a:endParaRPr lang="en-US"/>
        </a:p>
      </dgm:t>
    </dgm:pt>
    <dgm:pt modelId="{29CF1ECD-02C8-4951-9470-023E4AB12487}">
      <dgm:prSet/>
      <dgm:spPr/>
      <dgm:t>
        <a:bodyPr/>
        <a:lstStyle/>
        <a:p>
          <a:r>
            <a:rPr lang="en-US"/>
            <a:t>Building owned or controlled by officially recognized student organizations.</a:t>
          </a:r>
        </a:p>
      </dgm:t>
    </dgm:pt>
    <dgm:pt modelId="{CEA6EB18-A28B-4A7F-BBF7-834B4C23C691}" type="parTrans" cxnId="{BB7E6361-FC4A-4838-9199-19D8E6758860}">
      <dgm:prSet/>
      <dgm:spPr/>
      <dgm:t>
        <a:bodyPr/>
        <a:lstStyle/>
        <a:p>
          <a:endParaRPr lang="en-US"/>
        </a:p>
      </dgm:t>
    </dgm:pt>
    <dgm:pt modelId="{4D93B992-3C7D-4C9F-A35A-A0C4D8778CD1}" type="sibTrans" cxnId="{BB7E6361-FC4A-4838-9199-19D8E6758860}">
      <dgm:prSet/>
      <dgm:spPr/>
      <dgm:t>
        <a:bodyPr/>
        <a:lstStyle/>
        <a:p>
          <a:endParaRPr lang="en-US"/>
        </a:p>
      </dgm:t>
    </dgm:pt>
    <dgm:pt modelId="{A2ADB224-787F-4ECB-98C3-8C3EE7E5AF82}" type="pres">
      <dgm:prSet presAssocID="{794E3FBC-6B9B-4FCC-B308-447D0BFABC82}" presName="linear" presStyleCnt="0">
        <dgm:presLayoutVars>
          <dgm:animLvl val="lvl"/>
          <dgm:resizeHandles val="exact"/>
        </dgm:presLayoutVars>
      </dgm:prSet>
      <dgm:spPr/>
    </dgm:pt>
    <dgm:pt modelId="{78414E86-4D22-4618-8C84-E8BAF1D9B9FB}" type="pres">
      <dgm:prSet presAssocID="{8D40D00C-7B3F-4810-80E8-08FFA0B2E88D}" presName="parentText" presStyleLbl="node1" presStyleIdx="0" presStyleCnt="1">
        <dgm:presLayoutVars>
          <dgm:chMax val="0"/>
          <dgm:bulletEnabled val="1"/>
        </dgm:presLayoutVars>
      </dgm:prSet>
      <dgm:spPr/>
    </dgm:pt>
    <dgm:pt modelId="{1FF8A68F-7D9A-41EF-8ED1-2F69124A9A24}" type="pres">
      <dgm:prSet presAssocID="{8D40D00C-7B3F-4810-80E8-08FFA0B2E88D}" presName="childText" presStyleLbl="revTx" presStyleIdx="0" presStyleCnt="1">
        <dgm:presLayoutVars>
          <dgm:bulletEnabled val="1"/>
        </dgm:presLayoutVars>
      </dgm:prSet>
      <dgm:spPr/>
    </dgm:pt>
  </dgm:ptLst>
  <dgm:cxnLst>
    <dgm:cxn modelId="{A07ED621-8C15-486B-937D-C029B507869A}" srcId="{794E3FBC-6B9B-4FCC-B308-447D0BFABC82}" destId="{8D40D00C-7B3F-4810-80E8-08FFA0B2E88D}" srcOrd="0" destOrd="0" parTransId="{5B2635C7-AA8A-40F2-A98D-2C2E88654D68}" sibTransId="{05438B37-1F48-4BDA-A4CE-F82E89CB4B36}"/>
    <dgm:cxn modelId="{5E58082D-E179-4FF7-90AC-C20AE15B6462}" type="presOf" srcId="{29CF1ECD-02C8-4951-9470-023E4AB12487}" destId="{1FF8A68F-7D9A-41EF-8ED1-2F69124A9A24}" srcOrd="0" destOrd="2" presId="urn:microsoft.com/office/officeart/2005/8/layout/vList2"/>
    <dgm:cxn modelId="{BB7E6361-FC4A-4838-9199-19D8E6758860}" srcId="{8D40D00C-7B3F-4810-80E8-08FFA0B2E88D}" destId="{29CF1ECD-02C8-4951-9470-023E4AB12487}" srcOrd="2" destOrd="0" parTransId="{CEA6EB18-A28B-4A7F-BBF7-834B4C23C691}" sibTransId="{4D93B992-3C7D-4C9F-A35A-A0C4D8778CD1}"/>
    <dgm:cxn modelId="{B772C253-B7B8-44AE-A46A-CB9EC82559D0}" type="presOf" srcId="{E0DD3226-F1E7-4327-BC6F-866780FFCB0D}" destId="{1FF8A68F-7D9A-41EF-8ED1-2F69124A9A24}" srcOrd="0" destOrd="0" presId="urn:microsoft.com/office/officeart/2005/8/layout/vList2"/>
    <dgm:cxn modelId="{4AF0DC7A-3AA9-4214-B172-A8340681F691}" type="presOf" srcId="{22C0406D-9E1A-41C2-8AED-0EA733AE38FC}" destId="{1FF8A68F-7D9A-41EF-8ED1-2F69124A9A24}" srcOrd="0" destOrd="1" presId="urn:microsoft.com/office/officeart/2005/8/layout/vList2"/>
    <dgm:cxn modelId="{0387C0A1-4F5A-4812-859C-F40E0595E1F9}" srcId="{8D40D00C-7B3F-4810-80E8-08FFA0B2E88D}" destId="{E0DD3226-F1E7-4327-BC6F-866780FFCB0D}" srcOrd="0" destOrd="0" parTransId="{AC28C092-96A0-4DCB-B951-3CCC5E1671CC}" sibTransId="{271DE667-1429-4FB3-8EE9-5FF529E29370}"/>
    <dgm:cxn modelId="{9A5488B5-0082-41D0-B0D1-2DA0EC2CD0C6}" type="presOf" srcId="{794E3FBC-6B9B-4FCC-B308-447D0BFABC82}" destId="{A2ADB224-787F-4ECB-98C3-8C3EE7E5AF82}" srcOrd="0" destOrd="0" presId="urn:microsoft.com/office/officeart/2005/8/layout/vList2"/>
    <dgm:cxn modelId="{811F3ABC-F354-4F28-8AAB-ED978FD881B0}" srcId="{8D40D00C-7B3F-4810-80E8-08FFA0B2E88D}" destId="{22C0406D-9E1A-41C2-8AED-0EA733AE38FC}" srcOrd="1" destOrd="0" parTransId="{F0A8B568-E277-4483-935E-BB975FF792F2}" sibTransId="{8306BF1D-E6E1-4E49-9B4F-FC29DA58E096}"/>
    <dgm:cxn modelId="{AF9DC2F1-CBC6-4F04-A515-F0F8C6B859CF}" type="presOf" srcId="{8D40D00C-7B3F-4810-80E8-08FFA0B2E88D}" destId="{78414E86-4D22-4618-8C84-E8BAF1D9B9FB}" srcOrd="0" destOrd="0" presId="urn:microsoft.com/office/officeart/2005/8/layout/vList2"/>
    <dgm:cxn modelId="{29694BE9-CDE2-4F02-A109-9CF41A34647B}" type="presParOf" srcId="{A2ADB224-787F-4ECB-98C3-8C3EE7E5AF82}" destId="{78414E86-4D22-4618-8C84-E8BAF1D9B9FB}" srcOrd="0" destOrd="0" presId="urn:microsoft.com/office/officeart/2005/8/layout/vList2"/>
    <dgm:cxn modelId="{ABAC4C0B-85EB-4756-B1EB-E6AFD26529EA}" type="presParOf" srcId="{A2ADB224-787F-4ECB-98C3-8C3EE7E5AF82}" destId="{1FF8A68F-7D9A-41EF-8ED1-2F69124A9A2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3B8E9A-C846-4738-9BD8-79B10796F9C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D4953353-973A-4670-AE9E-09EAB7CAA2DD}">
      <dgm:prSet/>
      <dgm:spPr/>
      <dgm:t>
        <a:bodyPr/>
        <a:lstStyle/>
        <a:p>
          <a:r>
            <a:rPr lang="en-US"/>
            <a:t>If you have knowledge of sexual harassment or sexual assault, you must report.</a:t>
          </a:r>
        </a:p>
      </dgm:t>
    </dgm:pt>
    <dgm:pt modelId="{43426948-53E0-40AC-A9C8-C7FA8DC4DE1F}" type="parTrans" cxnId="{52202F82-B854-430B-B530-D9E225C7FA57}">
      <dgm:prSet/>
      <dgm:spPr/>
      <dgm:t>
        <a:bodyPr/>
        <a:lstStyle/>
        <a:p>
          <a:endParaRPr lang="en-US"/>
        </a:p>
      </dgm:t>
    </dgm:pt>
    <dgm:pt modelId="{4E150D0A-F48C-4F93-9593-D39C53A39D38}" type="sibTrans" cxnId="{52202F82-B854-430B-B530-D9E225C7FA57}">
      <dgm:prSet/>
      <dgm:spPr/>
      <dgm:t>
        <a:bodyPr/>
        <a:lstStyle/>
        <a:p>
          <a:endParaRPr lang="en-US"/>
        </a:p>
      </dgm:t>
    </dgm:pt>
    <dgm:pt modelId="{717A595F-7694-44EF-A407-1AC72187F497}">
      <dgm:prSet/>
      <dgm:spPr/>
      <dgm:t>
        <a:bodyPr/>
        <a:lstStyle/>
        <a:p>
          <a:r>
            <a:rPr lang="en-US"/>
            <a:t>ASU has an obligation to investigate</a:t>
          </a:r>
        </a:p>
      </dgm:t>
    </dgm:pt>
    <dgm:pt modelId="{25261DEF-A62B-4264-8EE9-1393539424BC}" type="parTrans" cxnId="{7E42F95C-6516-452E-BA60-FD4E35EC88E0}">
      <dgm:prSet/>
      <dgm:spPr/>
      <dgm:t>
        <a:bodyPr/>
        <a:lstStyle/>
        <a:p>
          <a:endParaRPr lang="en-US"/>
        </a:p>
      </dgm:t>
    </dgm:pt>
    <dgm:pt modelId="{6CB48199-20F6-4D20-AD75-82850AFB32EB}" type="sibTrans" cxnId="{7E42F95C-6516-452E-BA60-FD4E35EC88E0}">
      <dgm:prSet/>
      <dgm:spPr/>
      <dgm:t>
        <a:bodyPr/>
        <a:lstStyle/>
        <a:p>
          <a:endParaRPr lang="en-US"/>
        </a:p>
      </dgm:t>
    </dgm:pt>
    <dgm:pt modelId="{CF689ACE-731A-473F-B43E-AE03263F1EF1}">
      <dgm:prSet/>
      <dgm:spPr/>
      <dgm:t>
        <a:bodyPr/>
        <a:lstStyle/>
        <a:p>
          <a:r>
            <a:rPr lang="en-US"/>
            <a:t>ASU will take any and all appropriate actions to</a:t>
          </a:r>
        </a:p>
      </dgm:t>
    </dgm:pt>
    <dgm:pt modelId="{33F6E790-9BD7-45BA-849B-C34B8CA93247}" type="parTrans" cxnId="{59ABA988-F865-4474-BA35-547E9E7F5B0D}">
      <dgm:prSet/>
      <dgm:spPr/>
      <dgm:t>
        <a:bodyPr/>
        <a:lstStyle/>
        <a:p>
          <a:endParaRPr lang="en-US"/>
        </a:p>
      </dgm:t>
    </dgm:pt>
    <dgm:pt modelId="{C95F7984-CF66-4FF8-8D9B-BF4C1B219DE3}" type="sibTrans" cxnId="{59ABA988-F865-4474-BA35-547E9E7F5B0D}">
      <dgm:prSet/>
      <dgm:spPr/>
      <dgm:t>
        <a:bodyPr/>
        <a:lstStyle/>
        <a:p>
          <a:endParaRPr lang="en-US"/>
        </a:p>
      </dgm:t>
    </dgm:pt>
    <dgm:pt modelId="{517B1C2B-1953-48F5-8774-AF7AEC28239E}">
      <dgm:prSet/>
      <dgm:spPr/>
      <dgm:t>
        <a:bodyPr/>
        <a:lstStyle/>
        <a:p>
          <a:r>
            <a:rPr lang="en-US"/>
            <a:t>Stop the harassment</a:t>
          </a:r>
        </a:p>
      </dgm:t>
    </dgm:pt>
    <dgm:pt modelId="{0B346ACD-D779-4537-90C0-6A93E7A99463}" type="parTrans" cxnId="{949AFFEC-72AC-4D02-AD2B-175BCB23A772}">
      <dgm:prSet/>
      <dgm:spPr/>
      <dgm:t>
        <a:bodyPr/>
        <a:lstStyle/>
        <a:p>
          <a:endParaRPr lang="en-US"/>
        </a:p>
      </dgm:t>
    </dgm:pt>
    <dgm:pt modelId="{0F8C7456-C008-4E30-86E5-14D4046C71FD}" type="sibTrans" cxnId="{949AFFEC-72AC-4D02-AD2B-175BCB23A772}">
      <dgm:prSet/>
      <dgm:spPr/>
      <dgm:t>
        <a:bodyPr/>
        <a:lstStyle/>
        <a:p>
          <a:endParaRPr lang="en-US"/>
        </a:p>
      </dgm:t>
    </dgm:pt>
    <dgm:pt modelId="{00ECEA8D-E4F2-467A-B109-5524EED25045}">
      <dgm:prSet/>
      <dgm:spPr/>
      <dgm:t>
        <a:bodyPr/>
        <a:lstStyle/>
        <a:p>
          <a:r>
            <a:rPr lang="en-US"/>
            <a:t>Remedy the effects</a:t>
          </a:r>
        </a:p>
      </dgm:t>
    </dgm:pt>
    <dgm:pt modelId="{100D0D54-9CBD-4877-8E09-559279F724F4}" type="parTrans" cxnId="{6910ACC7-9BB0-4865-B738-D08E3CA0FDEB}">
      <dgm:prSet/>
      <dgm:spPr/>
      <dgm:t>
        <a:bodyPr/>
        <a:lstStyle/>
        <a:p>
          <a:endParaRPr lang="en-US"/>
        </a:p>
      </dgm:t>
    </dgm:pt>
    <dgm:pt modelId="{5AB42C13-FF8C-4D7A-B123-B5CBFFFBB692}" type="sibTrans" cxnId="{6910ACC7-9BB0-4865-B738-D08E3CA0FDEB}">
      <dgm:prSet/>
      <dgm:spPr/>
      <dgm:t>
        <a:bodyPr/>
        <a:lstStyle/>
        <a:p>
          <a:endParaRPr lang="en-US"/>
        </a:p>
      </dgm:t>
    </dgm:pt>
    <dgm:pt modelId="{EF7E4E87-6C1D-45EC-9EA2-EB66A88636D5}">
      <dgm:prSet/>
      <dgm:spPr/>
      <dgm:t>
        <a:bodyPr/>
        <a:lstStyle/>
        <a:p>
          <a:r>
            <a:rPr lang="en-US"/>
            <a:t>Prevent recurrence</a:t>
          </a:r>
        </a:p>
      </dgm:t>
    </dgm:pt>
    <dgm:pt modelId="{F482F6C4-C905-4DFC-8858-5C7487E3FAD5}" type="parTrans" cxnId="{99D69D72-11C7-4501-A5C4-409FFBBEC878}">
      <dgm:prSet/>
      <dgm:spPr/>
      <dgm:t>
        <a:bodyPr/>
        <a:lstStyle/>
        <a:p>
          <a:endParaRPr lang="en-US"/>
        </a:p>
      </dgm:t>
    </dgm:pt>
    <dgm:pt modelId="{7E4B3134-31EE-4200-B7F9-AACCCBAAAFCD}" type="sibTrans" cxnId="{99D69D72-11C7-4501-A5C4-409FFBBEC878}">
      <dgm:prSet/>
      <dgm:spPr/>
      <dgm:t>
        <a:bodyPr/>
        <a:lstStyle/>
        <a:p>
          <a:endParaRPr lang="en-US"/>
        </a:p>
      </dgm:t>
    </dgm:pt>
    <dgm:pt modelId="{21955A61-8723-4033-88C7-96991A7B3ED0}">
      <dgm:prSet/>
      <dgm:spPr/>
      <dgm:t>
        <a:bodyPr/>
        <a:lstStyle/>
        <a:p>
          <a:r>
            <a:rPr lang="en-US"/>
            <a:t>Pregnant students are in a specialized circumstances and as such entitled to special Title IX protections</a:t>
          </a:r>
        </a:p>
      </dgm:t>
    </dgm:pt>
    <dgm:pt modelId="{70139C76-AE31-459F-BC0B-2F1060C53DBB}" type="parTrans" cxnId="{0293FDF3-F2A3-402F-85C6-7AADFEAE2FD9}">
      <dgm:prSet/>
      <dgm:spPr/>
      <dgm:t>
        <a:bodyPr/>
        <a:lstStyle/>
        <a:p>
          <a:endParaRPr lang="en-US"/>
        </a:p>
      </dgm:t>
    </dgm:pt>
    <dgm:pt modelId="{51272367-ED82-4B59-8880-4A434C1FE88E}" type="sibTrans" cxnId="{0293FDF3-F2A3-402F-85C6-7AADFEAE2FD9}">
      <dgm:prSet/>
      <dgm:spPr/>
      <dgm:t>
        <a:bodyPr/>
        <a:lstStyle/>
        <a:p>
          <a:endParaRPr lang="en-US"/>
        </a:p>
      </dgm:t>
    </dgm:pt>
    <dgm:pt modelId="{54693288-793B-4008-9380-E09EB48FDF76}">
      <dgm:prSet/>
      <dgm:spPr/>
      <dgm:t>
        <a:bodyPr/>
        <a:lstStyle/>
        <a:p>
          <a:r>
            <a:rPr lang="en-US"/>
            <a:t>All parties involved in a report and investigation are covered by federal protections from retaliation</a:t>
          </a:r>
        </a:p>
      </dgm:t>
    </dgm:pt>
    <dgm:pt modelId="{26D69EFE-4B81-4B72-9E77-07A1BF1E0A9C}" type="parTrans" cxnId="{B60170A0-7C47-4EC1-8F2F-CC05DF224150}">
      <dgm:prSet/>
      <dgm:spPr/>
      <dgm:t>
        <a:bodyPr/>
        <a:lstStyle/>
        <a:p>
          <a:endParaRPr lang="en-US"/>
        </a:p>
      </dgm:t>
    </dgm:pt>
    <dgm:pt modelId="{CB7F4A80-34F8-4CC5-81AF-36FAAA4A24DC}" type="sibTrans" cxnId="{B60170A0-7C47-4EC1-8F2F-CC05DF224150}">
      <dgm:prSet/>
      <dgm:spPr/>
      <dgm:t>
        <a:bodyPr/>
        <a:lstStyle/>
        <a:p>
          <a:endParaRPr lang="en-US"/>
        </a:p>
      </dgm:t>
    </dgm:pt>
    <dgm:pt modelId="{7EB6077B-3291-4C02-9417-97FDC5DC4F44}" type="pres">
      <dgm:prSet presAssocID="{623B8E9A-C846-4738-9BD8-79B10796F9CB}" presName="diagram" presStyleCnt="0">
        <dgm:presLayoutVars>
          <dgm:dir/>
          <dgm:resizeHandles val="exact"/>
        </dgm:presLayoutVars>
      </dgm:prSet>
      <dgm:spPr/>
    </dgm:pt>
    <dgm:pt modelId="{FB564454-B166-4E50-BCED-2831AEB40E87}" type="pres">
      <dgm:prSet presAssocID="{D4953353-973A-4670-AE9E-09EAB7CAA2DD}" presName="node" presStyleLbl="node1" presStyleIdx="0" presStyleCnt="5">
        <dgm:presLayoutVars>
          <dgm:bulletEnabled val="1"/>
        </dgm:presLayoutVars>
      </dgm:prSet>
      <dgm:spPr/>
    </dgm:pt>
    <dgm:pt modelId="{8C3D7550-B4AC-45C7-AB77-E626BD86E3EA}" type="pres">
      <dgm:prSet presAssocID="{4E150D0A-F48C-4F93-9593-D39C53A39D38}" presName="sibTrans" presStyleCnt="0"/>
      <dgm:spPr/>
    </dgm:pt>
    <dgm:pt modelId="{ABE10131-C30A-441D-9493-502B3AE99840}" type="pres">
      <dgm:prSet presAssocID="{717A595F-7694-44EF-A407-1AC72187F497}" presName="node" presStyleLbl="node1" presStyleIdx="1" presStyleCnt="5">
        <dgm:presLayoutVars>
          <dgm:bulletEnabled val="1"/>
        </dgm:presLayoutVars>
      </dgm:prSet>
      <dgm:spPr/>
    </dgm:pt>
    <dgm:pt modelId="{4D1947C5-220A-4F96-B99D-24A151870794}" type="pres">
      <dgm:prSet presAssocID="{6CB48199-20F6-4D20-AD75-82850AFB32EB}" presName="sibTrans" presStyleCnt="0"/>
      <dgm:spPr/>
    </dgm:pt>
    <dgm:pt modelId="{C453D3DC-48E7-41CF-B4DE-ACC832C823D5}" type="pres">
      <dgm:prSet presAssocID="{CF689ACE-731A-473F-B43E-AE03263F1EF1}" presName="node" presStyleLbl="node1" presStyleIdx="2" presStyleCnt="5">
        <dgm:presLayoutVars>
          <dgm:bulletEnabled val="1"/>
        </dgm:presLayoutVars>
      </dgm:prSet>
      <dgm:spPr/>
    </dgm:pt>
    <dgm:pt modelId="{177D0203-4BCF-41C0-BC22-4761EFB1D609}" type="pres">
      <dgm:prSet presAssocID="{C95F7984-CF66-4FF8-8D9B-BF4C1B219DE3}" presName="sibTrans" presStyleCnt="0"/>
      <dgm:spPr/>
    </dgm:pt>
    <dgm:pt modelId="{74795E24-93F3-4D3C-AE73-6DBE37241142}" type="pres">
      <dgm:prSet presAssocID="{21955A61-8723-4033-88C7-96991A7B3ED0}" presName="node" presStyleLbl="node1" presStyleIdx="3" presStyleCnt="5">
        <dgm:presLayoutVars>
          <dgm:bulletEnabled val="1"/>
        </dgm:presLayoutVars>
      </dgm:prSet>
      <dgm:spPr/>
    </dgm:pt>
    <dgm:pt modelId="{D446BCBD-DF3C-4453-8B26-616F4AE62EC8}" type="pres">
      <dgm:prSet presAssocID="{51272367-ED82-4B59-8880-4A434C1FE88E}" presName="sibTrans" presStyleCnt="0"/>
      <dgm:spPr/>
    </dgm:pt>
    <dgm:pt modelId="{926A502F-F343-46C9-B5EA-BA1C62A1EF6C}" type="pres">
      <dgm:prSet presAssocID="{54693288-793B-4008-9380-E09EB48FDF76}" presName="node" presStyleLbl="node1" presStyleIdx="4" presStyleCnt="5">
        <dgm:presLayoutVars>
          <dgm:bulletEnabled val="1"/>
        </dgm:presLayoutVars>
      </dgm:prSet>
      <dgm:spPr/>
    </dgm:pt>
  </dgm:ptLst>
  <dgm:cxnLst>
    <dgm:cxn modelId="{9E2E381E-3A5A-4CE1-ABAB-AEAA1DB76DB1}" type="presOf" srcId="{623B8E9A-C846-4738-9BD8-79B10796F9CB}" destId="{7EB6077B-3291-4C02-9417-97FDC5DC4F44}" srcOrd="0" destOrd="0" presId="urn:microsoft.com/office/officeart/2005/8/layout/default"/>
    <dgm:cxn modelId="{7E42F95C-6516-452E-BA60-FD4E35EC88E0}" srcId="{623B8E9A-C846-4738-9BD8-79B10796F9CB}" destId="{717A595F-7694-44EF-A407-1AC72187F497}" srcOrd="1" destOrd="0" parTransId="{25261DEF-A62B-4264-8EE9-1393539424BC}" sibTransId="{6CB48199-20F6-4D20-AD75-82850AFB32EB}"/>
    <dgm:cxn modelId="{99D69D72-11C7-4501-A5C4-409FFBBEC878}" srcId="{CF689ACE-731A-473F-B43E-AE03263F1EF1}" destId="{EF7E4E87-6C1D-45EC-9EA2-EB66A88636D5}" srcOrd="2" destOrd="0" parTransId="{F482F6C4-C905-4DFC-8858-5C7487E3FAD5}" sibTransId="{7E4B3134-31EE-4200-B7F9-AACCCBAAAFCD}"/>
    <dgm:cxn modelId="{42ABEC52-7CD8-4A99-94FC-54F92C9DC020}" type="presOf" srcId="{517B1C2B-1953-48F5-8774-AF7AEC28239E}" destId="{C453D3DC-48E7-41CF-B4DE-ACC832C823D5}" srcOrd="0" destOrd="1" presId="urn:microsoft.com/office/officeart/2005/8/layout/default"/>
    <dgm:cxn modelId="{52202F82-B854-430B-B530-D9E225C7FA57}" srcId="{623B8E9A-C846-4738-9BD8-79B10796F9CB}" destId="{D4953353-973A-4670-AE9E-09EAB7CAA2DD}" srcOrd="0" destOrd="0" parTransId="{43426948-53E0-40AC-A9C8-C7FA8DC4DE1F}" sibTransId="{4E150D0A-F48C-4F93-9593-D39C53A39D38}"/>
    <dgm:cxn modelId="{59ABA988-F865-4474-BA35-547E9E7F5B0D}" srcId="{623B8E9A-C846-4738-9BD8-79B10796F9CB}" destId="{CF689ACE-731A-473F-B43E-AE03263F1EF1}" srcOrd="2" destOrd="0" parTransId="{33F6E790-9BD7-45BA-849B-C34B8CA93247}" sibTransId="{C95F7984-CF66-4FF8-8D9B-BF4C1B219DE3}"/>
    <dgm:cxn modelId="{4F71BC90-A3D2-4D58-816C-6B2A05EE4F31}" type="presOf" srcId="{717A595F-7694-44EF-A407-1AC72187F497}" destId="{ABE10131-C30A-441D-9493-502B3AE99840}" srcOrd="0" destOrd="0" presId="urn:microsoft.com/office/officeart/2005/8/layout/default"/>
    <dgm:cxn modelId="{7D13C690-8D2A-4173-A60C-3FAC13976809}" type="presOf" srcId="{D4953353-973A-4670-AE9E-09EAB7CAA2DD}" destId="{FB564454-B166-4E50-BCED-2831AEB40E87}" srcOrd="0" destOrd="0" presId="urn:microsoft.com/office/officeart/2005/8/layout/default"/>
    <dgm:cxn modelId="{B60170A0-7C47-4EC1-8F2F-CC05DF224150}" srcId="{623B8E9A-C846-4738-9BD8-79B10796F9CB}" destId="{54693288-793B-4008-9380-E09EB48FDF76}" srcOrd="4" destOrd="0" parTransId="{26D69EFE-4B81-4B72-9E77-07A1BF1E0A9C}" sibTransId="{CB7F4A80-34F8-4CC5-81AF-36FAAA4A24DC}"/>
    <dgm:cxn modelId="{53C9E3BB-7052-4380-A3B0-8C01EFDE5A0A}" type="presOf" srcId="{54693288-793B-4008-9380-E09EB48FDF76}" destId="{926A502F-F343-46C9-B5EA-BA1C62A1EF6C}" srcOrd="0" destOrd="0" presId="urn:microsoft.com/office/officeart/2005/8/layout/default"/>
    <dgm:cxn modelId="{6910ACC7-9BB0-4865-B738-D08E3CA0FDEB}" srcId="{CF689ACE-731A-473F-B43E-AE03263F1EF1}" destId="{00ECEA8D-E4F2-467A-B109-5524EED25045}" srcOrd="1" destOrd="0" parTransId="{100D0D54-9CBD-4877-8E09-559279F724F4}" sibTransId="{5AB42C13-FF8C-4D7A-B123-B5CBFFFBB692}"/>
    <dgm:cxn modelId="{B894ACCF-7504-4354-8E44-968932A957C7}" type="presOf" srcId="{00ECEA8D-E4F2-467A-B109-5524EED25045}" destId="{C453D3DC-48E7-41CF-B4DE-ACC832C823D5}" srcOrd="0" destOrd="2" presId="urn:microsoft.com/office/officeart/2005/8/layout/default"/>
    <dgm:cxn modelId="{80E7B4DF-38EB-40E2-8ADA-480713979210}" type="presOf" srcId="{21955A61-8723-4033-88C7-96991A7B3ED0}" destId="{74795E24-93F3-4D3C-AE73-6DBE37241142}" srcOrd="0" destOrd="0" presId="urn:microsoft.com/office/officeart/2005/8/layout/default"/>
    <dgm:cxn modelId="{949AFFEC-72AC-4D02-AD2B-175BCB23A772}" srcId="{CF689ACE-731A-473F-B43E-AE03263F1EF1}" destId="{517B1C2B-1953-48F5-8774-AF7AEC28239E}" srcOrd="0" destOrd="0" parTransId="{0B346ACD-D779-4537-90C0-6A93E7A99463}" sibTransId="{0F8C7456-C008-4E30-86E5-14D4046C71FD}"/>
    <dgm:cxn modelId="{0293FDF3-F2A3-402F-85C6-7AADFEAE2FD9}" srcId="{623B8E9A-C846-4738-9BD8-79B10796F9CB}" destId="{21955A61-8723-4033-88C7-96991A7B3ED0}" srcOrd="3" destOrd="0" parTransId="{70139C76-AE31-459F-BC0B-2F1060C53DBB}" sibTransId="{51272367-ED82-4B59-8880-4A434C1FE88E}"/>
    <dgm:cxn modelId="{895F07FA-7872-4C9B-869A-93990F4931A3}" type="presOf" srcId="{CF689ACE-731A-473F-B43E-AE03263F1EF1}" destId="{C453D3DC-48E7-41CF-B4DE-ACC832C823D5}" srcOrd="0" destOrd="0" presId="urn:microsoft.com/office/officeart/2005/8/layout/default"/>
    <dgm:cxn modelId="{5A0BA6FD-DA32-4460-A558-58B88CB56606}" type="presOf" srcId="{EF7E4E87-6C1D-45EC-9EA2-EB66A88636D5}" destId="{C453D3DC-48E7-41CF-B4DE-ACC832C823D5}" srcOrd="0" destOrd="3" presId="urn:microsoft.com/office/officeart/2005/8/layout/default"/>
    <dgm:cxn modelId="{1E8B26B7-274A-418F-A957-016E5D21B7E0}" type="presParOf" srcId="{7EB6077B-3291-4C02-9417-97FDC5DC4F44}" destId="{FB564454-B166-4E50-BCED-2831AEB40E87}" srcOrd="0" destOrd="0" presId="urn:microsoft.com/office/officeart/2005/8/layout/default"/>
    <dgm:cxn modelId="{2EC2AF3E-BE00-4435-A4B7-D5DD705BE19F}" type="presParOf" srcId="{7EB6077B-3291-4C02-9417-97FDC5DC4F44}" destId="{8C3D7550-B4AC-45C7-AB77-E626BD86E3EA}" srcOrd="1" destOrd="0" presId="urn:microsoft.com/office/officeart/2005/8/layout/default"/>
    <dgm:cxn modelId="{B2751910-F06A-47D6-8258-EB6341D82360}" type="presParOf" srcId="{7EB6077B-3291-4C02-9417-97FDC5DC4F44}" destId="{ABE10131-C30A-441D-9493-502B3AE99840}" srcOrd="2" destOrd="0" presId="urn:microsoft.com/office/officeart/2005/8/layout/default"/>
    <dgm:cxn modelId="{F3CDF762-EBFD-4763-8397-188CEBAFD57C}" type="presParOf" srcId="{7EB6077B-3291-4C02-9417-97FDC5DC4F44}" destId="{4D1947C5-220A-4F96-B99D-24A151870794}" srcOrd="3" destOrd="0" presId="urn:microsoft.com/office/officeart/2005/8/layout/default"/>
    <dgm:cxn modelId="{6F2E59F9-7EFA-4CF2-9612-4FCD653C81BB}" type="presParOf" srcId="{7EB6077B-3291-4C02-9417-97FDC5DC4F44}" destId="{C453D3DC-48E7-41CF-B4DE-ACC832C823D5}" srcOrd="4" destOrd="0" presId="urn:microsoft.com/office/officeart/2005/8/layout/default"/>
    <dgm:cxn modelId="{6A2F9C5E-A9A0-4E25-B521-9AE4BCF7C6BE}" type="presParOf" srcId="{7EB6077B-3291-4C02-9417-97FDC5DC4F44}" destId="{177D0203-4BCF-41C0-BC22-4761EFB1D609}" srcOrd="5" destOrd="0" presId="urn:microsoft.com/office/officeart/2005/8/layout/default"/>
    <dgm:cxn modelId="{47C16937-6245-4F29-B3D2-332C4C213636}" type="presParOf" srcId="{7EB6077B-3291-4C02-9417-97FDC5DC4F44}" destId="{74795E24-93F3-4D3C-AE73-6DBE37241142}" srcOrd="6" destOrd="0" presId="urn:microsoft.com/office/officeart/2005/8/layout/default"/>
    <dgm:cxn modelId="{BC6105D6-59F2-4B36-8884-D576A85F26D3}" type="presParOf" srcId="{7EB6077B-3291-4C02-9417-97FDC5DC4F44}" destId="{D446BCBD-DF3C-4453-8B26-616F4AE62EC8}" srcOrd="7" destOrd="0" presId="urn:microsoft.com/office/officeart/2005/8/layout/default"/>
    <dgm:cxn modelId="{AD14A145-C386-4315-9A2A-9E54225068E2}" type="presParOf" srcId="{7EB6077B-3291-4C02-9417-97FDC5DC4F44}" destId="{926A502F-F343-46C9-B5EA-BA1C62A1EF6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679CA-DECF-492F-A295-16C041F597CB}">
      <dsp:nvSpPr>
        <dsp:cNvPr id="0" name=""/>
        <dsp:cNvSpPr/>
      </dsp:nvSpPr>
      <dsp:spPr>
        <a:xfrm>
          <a:off x="0" y="2492"/>
          <a:ext cx="48696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AA9559-B481-4775-9C9B-8A31C005EE92}">
      <dsp:nvSpPr>
        <dsp:cNvPr id="0" name=""/>
        <dsp:cNvSpPr/>
      </dsp:nvSpPr>
      <dsp:spPr>
        <a:xfrm>
          <a:off x="0" y="2492"/>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Title IX Overview</a:t>
          </a:r>
        </a:p>
      </dsp:txBody>
      <dsp:txXfrm>
        <a:off x="0" y="2492"/>
        <a:ext cx="4869656" cy="850069"/>
      </dsp:txXfrm>
    </dsp:sp>
    <dsp:sp modelId="{5894EC68-E9F6-45D2-AE90-832F2C0CA2FC}">
      <dsp:nvSpPr>
        <dsp:cNvPr id="0" name=""/>
        <dsp:cNvSpPr/>
      </dsp:nvSpPr>
      <dsp:spPr>
        <a:xfrm>
          <a:off x="0" y="852561"/>
          <a:ext cx="4869656" cy="0"/>
        </a:xfrm>
        <a:prstGeom prst="line">
          <a:avLst/>
        </a:prstGeom>
        <a:solidFill>
          <a:schemeClr val="accent2">
            <a:hueOff val="1672944"/>
            <a:satOff val="-19655"/>
            <a:lumOff val="2902"/>
            <a:alphaOff val="0"/>
          </a:schemeClr>
        </a:solidFill>
        <a:ln w="12700" cap="flat" cmpd="sng" algn="ctr">
          <a:solidFill>
            <a:schemeClr val="accent2">
              <a:hueOff val="1672944"/>
              <a:satOff val="-19655"/>
              <a:lumOff val="2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FCDC0B-6902-4A01-BDA3-13D087198FE8}">
      <dsp:nvSpPr>
        <dsp:cNvPr id="0" name=""/>
        <dsp:cNvSpPr/>
      </dsp:nvSpPr>
      <dsp:spPr>
        <a:xfrm>
          <a:off x="0" y="852561"/>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Sexual Discrimination</a:t>
          </a:r>
        </a:p>
      </dsp:txBody>
      <dsp:txXfrm>
        <a:off x="0" y="852561"/>
        <a:ext cx="4869656" cy="850069"/>
      </dsp:txXfrm>
    </dsp:sp>
    <dsp:sp modelId="{668A881A-0869-4E7D-9D2A-06A5F8390237}">
      <dsp:nvSpPr>
        <dsp:cNvPr id="0" name=""/>
        <dsp:cNvSpPr/>
      </dsp:nvSpPr>
      <dsp:spPr>
        <a:xfrm>
          <a:off x="0" y="1702630"/>
          <a:ext cx="4869656" cy="0"/>
        </a:xfrm>
        <a:prstGeom prst="line">
          <a:avLst/>
        </a:prstGeom>
        <a:solidFill>
          <a:schemeClr val="accent2">
            <a:hueOff val="3345888"/>
            <a:satOff val="-39310"/>
            <a:lumOff val="5804"/>
            <a:alphaOff val="0"/>
          </a:schemeClr>
        </a:solidFill>
        <a:ln w="12700" cap="flat" cmpd="sng" algn="ctr">
          <a:solidFill>
            <a:schemeClr val="accent2">
              <a:hueOff val="3345888"/>
              <a:satOff val="-39310"/>
              <a:lumOff val="5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EECA68-3AA9-42A6-9B58-B81D6A2605E0}">
      <dsp:nvSpPr>
        <dsp:cNvPr id="0" name=""/>
        <dsp:cNvSpPr/>
      </dsp:nvSpPr>
      <dsp:spPr>
        <a:xfrm>
          <a:off x="0" y="1702630"/>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Hostile Environment</a:t>
          </a:r>
        </a:p>
      </dsp:txBody>
      <dsp:txXfrm>
        <a:off x="0" y="1702630"/>
        <a:ext cx="4869656" cy="850069"/>
      </dsp:txXfrm>
    </dsp:sp>
    <dsp:sp modelId="{04C663D9-6D42-4811-8FBC-B27F7897DEF6}">
      <dsp:nvSpPr>
        <dsp:cNvPr id="0" name=""/>
        <dsp:cNvSpPr/>
      </dsp:nvSpPr>
      <dsp:spPr>
        <a:xfrm>
          <a:off x="0" y="2552699"/>
          <a:ext cx="4869656" cy="0"/>
        </a:xfrm>
        <a:prstGeom prst="line">
          <a:avLst/>
        </a:prstGeom>
        <a:solidFill>
          <a:schemeClr val="accent2">
            <a:hueOff val="5018832"/>
            <a:satOff val="-58966"/>
            <a:lumOff val="8706"/>
            <a:alphaOff val="0"/>
          </a:schemeClr>
        </a:solidFill>
        <a:ln w="12700" cap="flat" cmpd="sng" algn="ctr">
          <a:solidFill>
            <a:schemeClr val="accent2">
              <a:hueOff val="5018832"/>
              <a:satOff val="-58966"/>
              <a:lumOff val="8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BD719-DBDD-4F41-B8B2-B643D23D1F71}">
      <dsp:nvSpPr>
        <dsp:cNvPr id="0" name=""/>
        <dsp:cNvSpPr/>
      </dsp:nvSpPr>
      <dsp:spPr>
        <a:xfrm>
          <a:off x="0" y="2552699"/>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Pregnancy</a:t>
          </a:r>
        </a:p>
      </dsp:txBody>
      <dsp:txXfrm>
        <a:off x="0" y="2552699"/>
        <a:ext cx="4869656" cy="850069"/>
      </dsp:txXfrm>
    </dsp:sp>
    <dsp:sp modelId="{62A36EAA-15A4-41D9-8A13-8DFFA6CA34F5}">
      <dsp:nvSpPr>
        <dsp:cNvPr id="0" name=""/>
        <dsp:cNvSpPr/>
      </dsp:nvSpPr>
      <dsp:spPr>
        <a:xfrm>
          <a:off x="0" y="3402769"/>
          <a:ext cx="4869656" cy="0"/>
        </a:xfrm>
        <a:prstGeom prst="line">
          <a:avLst/>
        </a:prstGeom>
        <a:solidFill>
          <a:schemeClr val="accent2">
            <a:hueOff val="6691776"/>
            <a:satOff val="-78621"/>
            <a:lumOff val="11608"/>
            <a:alphaOff val="0"/>
          </a:schemeClr>
        </a:solidFill>
        <a:ln w="12700" cap="flat" cmpd="sng" algn="ctr">
          <a:solidFill>
            <a:schemeClr val="accent2">
              <a:hueOff val="6691776"/>
              <a:satOff val="-78621"/>
              <a:lumOff val="11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034F07-B629-4CAA-AB5D-D87B3428E3F3}">
      <dsp:nvSpPr>
        <dsp:cNvPr id="0" name=""/>
        <dsp:cNvSpPr/>
      </dsp:nvSpPr>
      <dsp:spPr>
        <a:xfrm>
          <a:off x="0" y="3402769"/>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Complaint</a:t>
          </a:r>
        </a:p>
      </dsp:txBody>
      <dsp:txXfrm>
        <a:off x="0" y="3402769"/>
        <a:ext cx="4869656" cy="850069"/>
      </dsp:txXfrm>
    </dsp:sp>
    <dsp:sp modelId="{242228FB-C8ED-4483-877D-90A2CA853192}">
      <dsp:nvSpPr>
        <dsp:cNvPr id="0" name=""/>
        <dsp:cNvSpPr/>
      </dsp:nvSpPr>
      <dsp:spPr>
        <a:xfrm>
          <a:off x="0" y="4252838"/>
          <a:ext cx="4869656" cy="0"/>
        </a:xfrm>
        <a:prstGeom prst="line">
          <a:avLst/>
        </a:prstGeom>
        <a:solidFill>
          <a:schemeClr val="accent2">
            <a:hueOff val="8364720"/>
            <a:satOff val="-98276"/>
            <a:lumOff val="14510"/>
            <a:alphaOff val="0"/>
          </a:schemeClr>
        </a:solidFill>
        <a:ln w="12700" cap="flat" cmpd="sng" algn="ctr">
          <a:solidFill>
            <a:schemeClr val="accent2">
              <a:hueOff val="8364720"/>
              <a:satOff val="-98276"/>
              <a:lumOff val="14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164201-C2B2-4A93-852D-760D117EB336}">
      <dsp:nvSpPr>
        <dsp:cNvPr id="0" name=""/>
        <dsp:cNvSpPr/>
      </dsp:nvSpPr>
      <dsp:spPr>
        <a:xfrm>
          <a:off x="0" y="4252838"/>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Grievance Procedure</a:t>
          </a:r>
        </a:p>
      </dsp:txBody>
      <dsp:txXfrm>
        <a:off x="0" y="4252838"/>
        <a:ext cx="4869656" cy="8500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9E3D5-18E1-4871-80B4-A579FA115568}">
      <dsp:nvSpPr>
        <dsp:cNvPr id="0" name=""/>
        <dsp:cNvSpPr/>
      </dsp:nvSpPr>
      <dsp:spPr>
        <a:xfrm>
          <a:off x="0" y="2483"/>
          <a:ext cx="481717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950B25-40D1-4692-9C5C-C8D89F30F6FF}">
      <dsp:nvSpPr>
        <dsp:cNvPr id="0" name=""/>
        <dsp:cNvSpPr/>
      </dsp:nvSpPr>
      <dsp:spPr>
        <a:xfrm>
          <a:off x="0" y="2483"/>
          <a:ext cx="4817176" cy="1693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Responsible Person- Alcorn designee(s) with the authority to take corrective action on the part of the institution and who may receive actual knowledge of a grievance or allegation.</a:t>
          </a:r>
        </a:p>
      </dsp:txBody>
      <dsp:txXfrm>
        <a:off x="0" y="2483"/>
        <a:ext cx="4817176" cy="1693492"/>
      </dsp:txXfrm>
    </dsp:sp>
    <dsp:sp modelId="{0003C49E-0156-4EBE-9E25-EF66AB4FD633}">
      <dsp:nvSpPr>
        <dsp:cNvPr id="0" name=""/>
        <dsp:cNvSpPr/>
      </dsp:nvSpPr>
      <dsp:spPr>
        <a:xfrm>
          <a:off x="0" y="1695975"/>
          <a:ext cx="4817176" cy="0"/>
        </a:xfrm>
        <a:prstGeom prst="line">
          <a:avLst/>
        </a:prstGeom>
        <a:solidFill>
          <a:schemeClr val="accent2">
            <a:hueOff val="4182360"/>
            <a:satOff val="-49138"/>
            <a:lumOff val="7255"/>
            <a:alphaOff val="0"/>
          </a:schemeClr>
        </a:solidFill>
        <a:ln w="12700" cap="flat" cmpd="sng" algn="ctr">
          <a:solidFill>
            <a:schemeClr val="accent2">
              <a:hueOff val="4182360"/>
              <a:satOff val="-49138"/>
              <a:lumOff val="72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D61BF3-4068-4AA8-873E-44B36D505E46}">
      <dsp:nvSpPr>
        <dsp:cNvPr id="0" name=""/>
        <dsp:cNvSpPr/>
      </dsp:nvSpPr>
      <dsp:spPr>
        <a:xfrm>
          <a:off x="0" y="1695975"/>
          <a:ext cx="4817176" cy="1693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Complainant – An individual who is alleged to be the victim of conduct that could constitute sexual harassment. (accuser)</a:t>
          </a:r>
        </a:p>
      </dsp:txBody>
      <dsp:txXfrm>
        <a:off x="0" y="1695975"/>
        <a:ext cx="4817176" cy="1693492"/>
      </dsp:txXfrm>
    </dsp:sp>
    <dsp:sp modelId="{0AF5B030-340D-4F33-879B-38C9FA798A78}">
      <dsp:nvSpPr>
        <dsp:cNvPr id="0" name=""/>
        <dsp:cNvSpPr/>
      </dsp:nvSpPr>
      <dsp:spPr>
        <a:xfrm>
          <a:off x="0" y="3389468"/>
          <a:ext cx="4817176" cy="0"/>
        </a:xfrm>
        <a:prstGeom prst="line">
          <a:avLst/>
        </a:prstGeom>
        <a:solidFill>
          <a:schemeClr val="accent2">
            <a:hueOff val="8364720"/>
            <a:satOff val="-98276"/>
            <a:lumOff val="14510"/>
            <a:alphaOff val="0"/>
          </a:schemeClr>
        </a:solidFill>
        <a:ln w="12700" cap="flat" cmpd="sng" algn="ctr">
          <a:solidFill>
            <a:schemeClr val="accent2">
              <a:hueOff val="8364720"/>
              <a:satOff val="-98276"/>
              <a:lumOff val="14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FC1EE4-3076-45DC-BC8E-38D44DB9CEAC}">
      <dsp:nvSpPr>
        <dsp:cNvPr id="0" name=""/>
        <dsp:cNvSpPr/>
      </dsp:nvSpPr>
      <dsp:spPr>
        <a:xfrm>
          <a:off x="0" y="3389468"/>
          <a:ext cx="4817176" cy="1693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Respondent – An individual who has been reported to be the perpetrator of conduct that could constitute sexual harassment. (accused) </a:t>
          </a:r>
        </a:p>
      </dsp:txBody>
      <dsp:txXfrm>
        <a:off x="0" y="3389468"/>
        <a:ext cx="4817176" cy="16934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307BE-8009-4D8B-BA88-ABB4C300F5A4}">
      <dsp:nvSpPr>
        <dsp:cNvPr id="0" name=""/>
        <dsp:cNvSpPr/>
      </dsp:nvSpPr>
      <dsp:spPr>
        <a:xfrm>
          <a:off x="383865" y="0"/>
          <a:ext cx="4173788" cy="147418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Quid pro Quo harassment – It is when favorable professional or educational treatment is conditioned on a sexual activity.</a:t>
          </a:r>
        </a:p>
      </dsp:txBody>
      <dsp:txXfrm>
        <a:off x="427042" y="43177"/>
        <a:ext cx="4087434" cy="1387831"/>
      </dsp:txXfrm>
    </dsp:sp>
    <dsp:sp modelId="{40675B6B-CA6C-4539-9184-C8B3F4BA0052}">
      <dsp:nvSpPr>
        <dsp:cNvPr id="0" name=""/>
        <dsp:cNvSpPr/>
      </dsp:nvSpPr>
      <dsp:spPr>
        <a:xfrm rot="5400000">
          <a:off x="2194349" y="1511040"/>
          <a:ext cx="552819" cy="6633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271744" y="1566322"/>
        <a:ext cx="398029" cy="386973"/>
      </dsp:txXfrm>
    </dsp:sp>
    <dsp:sp modelId="{D54E62D3-85CD-423E-9D89-7C5AFC27EA20}">
      <dsp:nvSpPr>
        <dsp:cNvPr id="0" name=""/>
        <dsp:cNvSpPr/>
      </dsp:nvSpPr>
      <dsp:spPr>
        <a:xfrm>
          <a:off x="383865" y="2211278"/>
          <a:ext cx="4173788" cy="147418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Hostile environment – severe, pervasive, and objectively offensive. (unwelcomed conduct determined by reasonable person and it effectively denies a person equal access to the school’s education program or activity.)</a:t>
          </a:r>
        </a:p>
      </dsp:txBody>
      <dsp:txXfrm>
        <a:off x="427042" y="2254455"/>
        <a:ext cx="4087434" cy="1387831"/>
      </dsp:txXfrm>
    </dsp:sp>
    <dsp:sp modelId="{90AAD31C-9687-4FC4-86F4-E7F7967C9BB7}">
      <dsp:nvSpPr>
        <dsp:cNvPr id="0" name=""/>
        <dsp:cNvSpPr/>
      </dsp:nvSpPr>
      <dsp:spPr>
        <a:xfrm rot="5400000">
          <a:off x="2194349" y="3722319"/>
          <a:ext cx="552819" cy="66338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271744" y="3777601"/>
        <a:ext cx="398029" cy="386973"/>
      </dsp:txXfrm>
    </dsp:sp>
    <dsp:sp modelId="{D54DED2F-782A-4595-9D42-22CF072A596C}">
      <dsp:nvSpPr>
        <dsp:cNvPr id="0" name=""/>
        <dsp:cNvSpPr/>
      </dsp:nvSpPr>
      <dsp:spPr>
        <a:xfrm>
          <a:off x="383865" y="4422557"/>
          <a:ext cx="4173788" cy="147418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Title IX now includes the Clery Act/VAWA definitions of sexual assault, dating violence, domestic violence, or stalking.</a:t>
          </a:r>
        </a:p>
      </dsp:txBody>
      <dsp:txXfrm>
        <a:off x="427042" y="4465734"/>
        <a:ext cx="4087434" cy="13878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14E86-4D22-4618-8C84-E8BAF1D9B9FB}">
      <dsp:nvSpPr>
        <dsp:cNvPr id="0" name=""/>
        <dsp:cNvSpPr/>
      </dsp:nvSpPr>
      <dsp:spPr>
        <a:xfrm>
          <a:off x="0" y="45376"/>
          <a:ext cx="4941519" cy="22124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In addition, the following two conditions must also be met to qualify for a formal Title Complaint:</a:t>
          </a:r>
        </a:p>
      </dsp:txBody>
      <dsp:txXfrm>
        <a:off x="108004" y="153380"/>
        <a:ext cx="4725511" cy="1996462"/>
      </dsp:txXfrm>
    </dsp:sp>
    <dsp:sp modelId="{1FF8A68F-7D9A-41EF-8ED1-2F69124A9A24}">
      <dsp:nvSpPr>
        <dsp:cNvPr id="0" name=""/>
        <dsp:cNvSpPr/>
      </dsp:nvSpPr>
      <dsp:spPr>
        <a:xfrm>
          <a:off x="0" y="2257846"/>
          <a:ext cx="4941519" cy="359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89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The conduct must occur within the context of an “Educational Program or Activity” for which the University exercises control over the Respondent.</a:t>
          </a:r>
        </a:p>
        <a:p>
          <a:pPr marL="228600" lvl="1" indent="-228600" algn="l" defTabSz="1066800">
            <a:lnSpc>
              <a:spcPct val="90000"/>
            </a:lnSpc>
            <a:spcBef>
              <a:spcPct val="0"/>
            </a:spcBef>
            <a:spcAft>
              <a:spcPct val="20000"/>
            </a:spcAft>
            <a:buChar char="•"/>
          </a:pPr>
          <a:r>
            <a:rPr lang="en-US" sz="2400" kern="1200"/>
            <a:t>The Conduct must occur on institution property </a:t>
          </a:r>
        </a:p>
        <a:p>
          <a:pPr marL="228600" lvl="1" indent="-228600" algn="l" defTabSz="1066800">
            <a:lnSpc>
              <a:spcPct val="90000"/>
            </a:lnSpc>
            <a:spcBef>
              <a:spcPct val="0"/>
            </a:spcBef>
            <a:spcAft>
              <a:spcPct val="20000"/>
            </a:spcAft>
            <a:buChar char="•"/>
          </a:pPr>
          <a:r>
            <a:rPr lang="en-US" sz="2400" kern="1200"/>
            <a:t>Building owned or controlled by officially recognized student organizations.</a:t>
          </a:r>
        </a:p>
      </dsp:txBody>
      <dsp:txXfrm>
        <a:off x="0" y="2257846"/>
        <a:ext cx="4941519" cy="3593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64454-B166-4E50-BCED-2831AEB40E87}">
      <dsp:nvSpPr>
        <dsp:cNvPr id="0" name=""/>
        <dsp:cNvSpPr/>
      </dsp:nvSpPr>
      <dsp:spPr>
        <a:xfrm>
          <a:off x="0" y="573683"/>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If you have knowledge of sexual harassment or sexual assault, you must report.</a:t>
          </a:r>
        </a:p>
      </dsp:txBody>
      <dsp:txXfrm>
        <a:off x="0" y="573683"/>
        <a:ext cx="2464593" cy="1478756"/>
      </dsp:txXfrm>
    </dsp:sp>
    <dsp:sp modelId="{ABE10131-C30A-441D-9493-502B3AE99840}">
      <dsp:nvSpPr>
        <dsp:cNvPr id="0" name=""/>
        <dsp:cNvSpPr/>
      </dsp:nvSpPr>
      <dsp:spPr>
        <a:xfrm>
          <a:off x="2711053" y="573683"/>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ASU has an obligation to investigate</a:t>
          </a:r>
        </a:p>
      </dsp:txBody>
      <dsp:txXfrm>
        <a:off x="2711053" y="573683"/>
        <a:ext cx="2464593" cy="1478756"/>
      </dsp:txXfrm>
    </dsp:sp>
    <dsp:sp modelId="{C453D3DC-48E7-41CF-B4DE-ACC832C823D5}">
      <dsp:nvSpPr>
        <dsp:cNvPr id="0" name=""/>
        <dsp:cNvSpPr/>
      </dsp:nvSpPr>
      <dsp:spPr>
        <a:xfrm>
          <a:off x="5422106" y="573683"/>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ASU will take any and all appropriate actions to</a:t>
          </a:r>
        </a:p>
        <a:p>
          <a:pPr marL="114300" lvl="1" indent="-114300" algn="l" defTabSz="622300">
            <a:lnSpc>
              <a:spcPct val="90000"/>
            </a:lnSpc>
            <a:spcBef>
              <a:spcPct val="0"/>
            </a:spcBef>
            <a:spcAft>
              <a:spcPct val="15000"/>
            </a:spcAft>
            <a:buChar char="•"/>
          </a:pPr>
          <a:r>
            <a:rPr lang="en-US" sz="1400" kern="1200"/>
            <a:t>Stop the harassment</a:t>
          </a:r>
        </a:p>
        <a:p>
          <a:pPr marL="114300" lvl="1" indent="-114300" algn="l" defTabSz="622300">
            <a:lnSpc>
              <a:spcPct val="90000"/>
            </a:lnSpc>
            <a:spcBef>
              <a:spcPct val="0"/>
            </a:spcBef>
            <a:spcAft>
              <a:spcPct val="15000"/>
            </a:spcAft>
            <a:buChar char="•"/>
          </a:pPr>
          <a:r>
            <a:rPr lang="en-US" sz="1400" kern="1200"/>
            <a:t>Remedy the effects</a:t>
          </a:r>
        </a:p>
        <a:p>
          <a:pPr marL="114300" lvl="1" indent="-114300" algn="l" defTabSz="622300">
            <a:lnSpc>
              <a:spcPct val="90000"/>
            </a:lnSpc>
            <a:spcBef>
              <a:spcPct val="0"/>
            </a:spcBef>
            <a:spcAft>
              <a:spcPct val="15000"/>
            </a:spcAft>
            <a:buChar char="•"/>
          </a:pPr>
          <a:r>
            <a:rPr lang="en-US" sz="1400" kern="1200"/>
            <a:t>Prevent recurrence</a:t>
          </a:r>
        </a:p>
      </dsp:txBody>
      <dsp:txXfrm>
        <a:off x="5422106" y="573683"/>
        <a:ext cx="2464593" cy="1478756"/>
      </dsp:txXfrm>
    </dsp:sp>
    <dsp:sp modelId="{74795E24-93F3-4D3C-AE73-6DBE37241142}">
      <dsp:nvSpPr>
        <dsp:cNvPr id="0" name=""/>
        <dsp:cNvSpPr/>
      </dsp:nvSpPr>
      <dsp:spPr>
        <a:xfrm>
          <a:off x="1355526" y="2298898"/>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Pregnant students are in a specialized circumstances and as such entitled to special Title IX protections</a:t>
          </a:r>
        </a:p>
      </dsp:txBody>
      <dsp:txXfrm>
        <a:off x="1355526" y="2298898"/>
        <a:ext cx="2464593" cy="1478756"/>
      </dsp:txXfrm>
    </dsp:sp>
    <dsp:sp modelId="{926A502F-F343-46C9-B5EA-BA1C62A1EF6C}">
      <dsp:nvSpPr>
        <dsp:cNvPr id="0" name=""/>
        <dsp:cNvSpPr/>
      </dsp:nvSpPr>
      <dsp:spPr>
        <a:xfrm>
          <a:off x="4066579" y="2298898"/>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All parties involved in a report and investigation are covered by federal protections from retaliation</a:t>
          </a:r>
        </a:p>
      </dsp:txBody>
      <dsp:txXfrm>
        <a:off x="4066579" y="2298898"/>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DC06E3-4B24-234D-A5FD-210B0B83A9BF}"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13FAB-38F5-414D-8200-0B30C19BC7F4}" type="slidenum">
              <a:rPr lang="en-US" smtClean="0"/>
              <a:t>‹#›</a:t>
            </a:fld>
            <a:endParaRPr lang="en-US"/>
          </a:p>
        </p:txBody>
      </p:sp>
    </p:spTree>
    <p:extLst>
      <p:ext uri="{BB962C8B-B14F-4D97-AF65-F5344CB8AC3E}">
        <p14:creationId xmlns:p14="http://schemas.microsoft.com/office/powerpoint/2010/main" val="18144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DC06E3-4B24-234D-A5FD-210B0B83A9BF}"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13FAB-38F5-414D-8200-0B30C19BC7F4}" type="slidenum">
              <a:rPr lang="en-US" smtClean="0"/>
              <a:t>‹#›</a:t>
            </a:fld>
            <a:endParaRPr lang="en-US"/>
          </a:p>
        </p:txBody>
      </p:sp>
    </p:spTree>
    <p:extLst>
      <p:ext uri="{BB962C8B-B14F-4D97-AF65-F5344CB8AC3E}">
        <p14:creationId xmlns:p14="http://schemas.microsoft.com/office/powerpoint/2010/main" val="121370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DC06E3-4B24-234D-A5FD-210B0B83A9BF}"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13FAB-38F5-414D-8200-0B30C19BC7F4}" type="slidenum">
              <a:rPr lang="en-US" smtClean="0"/>
              <a:t>‹#›</a:t>
            </a:fld>
            <a:endParaRPr lang="en-US"/>
          </a:p>
        </p:txBody>
      </p:sp>
    </p:spTree>
    <p:extLst>
      <p:ext uri="{BB962C8B-B14F-4D97-AF65-F5344CB8AC3E}">
        <p14:creationId xmlns:p14="http://schemas.microsoft.com/office/powerpoint/2010/main" val="186217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DC06E3-4B24-234D-A5FD-210B0B83A9BF}"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13FAB-38F5-414D-8200-0B30C19BC7F4}" type="slidenum">
              <a:rPr lang="en-US" smtClean="0"/>
              <a:t>‹#›</a:t>
            </a:fld>
            <a:endParaRPr lang="en-US"/>
          </a:p>
        </p:txBody>
      </p:sp>
    </p:spTree>
    <p:extLst>
      <p:ext uri="{BB962C8B-B14F-4D97-AF65-F5344CB8AC3E}">
        <p14:creationId xmlns:p14="http://schemas.microsoft.com/office/powerpoint/2010/main" val="5130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DC06E3-4B24-234D-A5FD-210B0B83A9BF}"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13FAB-38F5-414D-8200-0B30C19BC7F4}" type="slidenum">
              <a:rPr lang="en-US" smtClean="0"/>
              <a:t>‹#›</a:t>
            </a:fld>
            <a:endParaRPr lang="en-US"/>
          </a:p>
        </p:txBody>
      </p:sp>
    </p:spTree>
    <p:extLst>
      <p:ext uri="{BB962C8B-B14F-4D97-AF65-F5344CB8AC3E}">
        <p14:creationId xmlns:p14="http://schemas.microsoft.com/office/powerpoint/2010/main" val="108377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DC06E3-4B24-234D-A5FD-210B0B83A9BF}"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13FAB-38F5-414D-8200-0B30C19BC7F4}" type="slidenum">
              <a:rPr lang="en-US" smtClean="0"/>
              <a:t>‹#›</a:t>
            </a:fld>
            <a:endParaRPr lang="en-US"/>
          </a:p>
        </p:txBody>
      </p:sp>
    </p:spTree>
    <p:extLst>
      <p:ext uri="{BB962C8B-B14F-4D97-AF65-F5344CB8AC3E}">
        <p14:creationId xmlns:p14="http://schemas.microsoft.com/office/powerpoint/2010/main" val="2137462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DC06E3-4B24-234D-A5FD-210B0B83A9BF}" type="datetimeFigureOut">
              <a:rPr lang="en-US" smtClean="0"/>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513FAB-38F5-414D-8200-0B30C19BC7F4}" type="slidenum">
              <a:rPr lang="en-US" smtClean="0"/>
              <a:t>‹#›</a:t>
            </a:fld>
            <a:endParaRPr lang="en-US"/>
          </a:p>
        </p:txBody>
      </p:sp>
    </p:spTree>
    <p:extLst>
      <p:ext uri="{BB962C8B-B14F-4D97-AF65-F5344CB8AC3E}">
        <p14:creationId xmlns:p14="http://schemas.microsoft.com/office/powerpoint/2010/main" val="1226462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DC06E3-4B24-234D-A5FD-210B0B83A9BF}" type="datetimeFigureOut">
              <a:rPr lang="en-US" smtClean="0"/>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513FAB-38F5-414D-8200-0B30C19BC7F4}" type="slidenum">
              <a:rPr lang="en-US" smtClean="0"/>
              <a:t>‹#›</a:t>
            </a:fld>
            <a:endParaRPr lang="en-US"/>
          </a:p>
        </p:txBody>
      </p:sp>
    </p:spTree>
    <p:extLst>
      <p:ext uri="{BB962C8B-B14F-4D97-AF65-F5344CB8AC3E}">
        <p14:creationId xmlns:p14="http://schemas.microsoft.com/office/powerpoint/2010/main" val="161163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C06E3-4B24-234D-A5FD-210B0B83A9BF}" type="datetimeFigureOut">
              <a:rPr lang="en-US" smtClean="0"/>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513FAB-38F5-414D-8200-0B30C19BC7F4}" type="slidenum">
              <a:rPr lang="en-US" smtClean="0"/>
              <a:t>‹#›</a:t>
            </a:fld>
            <a:endParaRPr lang="en-US"/>
          </a:p>
        </p:txBody>
      </p:sp>
    </p:spTree>
    <p:extLst>
      <p:ext uri="{BB962C8B-B14F-4D97-AF65-F5344CB8AC3E}">
        <p14:creationId xmlns:p14="http://schemas.microsoft.com/office/powerpoint/2010/main" val="464960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DC06E3-4B24-234D-A5FD-210B0B83A9BF}"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13FAB-38F5-414D-8200-0B30C19BC7F4}" type="slidenum">
              <a:rPr lang="en-US" smtClean="0"/>
              <a:t>‹#›</a:t>
            </a:fld>
            <a:endParaRPr lang="en-US"/>
          </a:p>
        </p:txBody>
      </p:sp>
    </p:spTree>
    <p:extLst>
      <p:ext uri="{BB962C8B-B14F-4D97-AF65-F5344CB8AC3E}">
        <p14:creationId xmlns:p14="http://schemas.microsoft.com/office/powerpoint/2010/main" val="2045329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DC06E3-4B24-234D-A5FD-210B0B83A9BF}"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13FAB-38F5-414D-8200-0B30C19BC7F4}" type="slidenum">
              <a:rPr lang="en-US" smtClean="0"/>
              <a:t>‹#›</a:t>
            </a:fld>
            <a:endParaRPr lang="en-US"/>
          </a:p>
        </p:txBody>
      </p:sp>
    </p:spTree>
    <p:extLst>
      <p:ext uri="{BB962C8B-B14F-4D97-AF65-F5344CB8AC3E}">
        <p14:creationId xmlns:p14="http://schemas.microsoft.com/office/powerpoint/2010/main" val="1090488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C06E3-4B24-234D-A5FD-210B0B83A9BF}" type="datetimeFigureOut">
              <a:rPr lang="en-US" smtClean="0"/>
              <a:t>7/28/2023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13FAB-38F5-414D-8200-0B30C19BC7F4}" type="slidenum">
              <a:rPr lang="en-US" smtClean="0"/>
              <a:t>‹#›</a:t>
            </a:fld>
            <a:endParaRPr lang="en-US"/>
          </a:p>
        </p:txBody>
      </p:sp>
    </p:spTree>
    <p:extLst>
      <p:ext uri="{BB962C8B-B14F-4D97-AF65-F5344CB8AC3E}">
        <p14:creationId xmlns:p14="http://schemas.microsoft.com/office/powerpoint/2010/main" val="397129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hyperlink" Target="mailto:Asucompliance@alcorn.edu" TargetMode="External"/><Relationship Id="rId2" Type="http://schemas.openxmlformats.org/officeDocument/2006/relationships/hyperlink" Target="mailto:svporter@alcorn.edu" TargetMode="External"/><Relationship Id="rId1" Type="http://schemas.openxmlformats.org/officeDocument/2006/relationships/slideLayout" Target="../slideLayouts/slideLayout2.xml"/><Relationship Id="rId4" Type="http://schemas.openxmlformats.org/officeDocument/2006/relationships/hyperlink" Target="mailto:TitleIX@alcorn.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07556" y="1230489"/>
            <a:ext cx="4774279" cy="2927975"/>
          </a:xfrm>
        </p:spPr>
        <p:txBody>
          <a:bodyPr>
            <a:normAutofit/>
          </a:bodyPr>
          <a:lstStyle/>
          <a:p>
            <a:r>
              <a:rPr lang="en-US" sz="4000" spc="-150" dirty="0">
                <a:solidFill>
                  <a:schemeClr val="bg1"/>
                </a:solidFill>
              </a:rPr>
              <a:t>TITLE IX ANNUAL TRAINING</a:t>
            </a:r>
            <a:br>
              <a:rPr lang="en-US" sz="4000" spc="-150" dirty="0">
                <a:solidFill>
                  <a:schemeClr val="bg1"/>
                </a:solidFill>
              </a:rPr>
            </a:br>
            <a:r>
              <a:rPr lang="en-US" sz="4000" spc="-150" dirty="0">
                <a:solidFill>
                  <a:schemeClr val="bg1"/>
                </a:solidFill>
              </a:rPr>
              <a:t>Mandatory Updates</a:t>
            </a:r>
            <a:br>
              <a:rPr lang="en-US" sz="4000" spc="-150" dirty="0">
                <a:solidFill>
                  <a:schemeClr val="bg1"/>
                </a:solidFill>
              </a:rPr>
            </a:br>
            <a:r>
              <a:rPr lang="en-US" sz="4000" spc="-150" dirty="0">
                <a:solidFill>
                  <a:schemeClr val="bg1"/>
                </a:solidFill>
              </a:rPr>
              <a:t>Title IX Final Rule</a:t>
            </a:r>
          </a:p>
        </p:txBody>
      </p:sp>
      <p:sp>
        <p:nvSpPr>
          <p:cNvPr id="3" name="Subtitle 2"/>
          <p:cNvSpPr>
            <a:spLocks noGrp="1"/>
          </p:cNvSpPr>
          <p:nvPr>
            <p:ph type="subTitle" idx="1"/>
          </p:nvPr>
        </p:nvSpPr>
        <p:spPr>
          <a:xfrm>
            <a:off x="5314308" y="4074649"/>
            <a:ext cx="3696128" cy="805575"/>
          </a:xfrm>
        </p:spPr>
        <p:txBody>
          <a:bodyPr>
            <a:normAutofit/>
          </a:bodyPr>
          <a:lstStyle/>
          <a:p>
            <a:pPr algn="l"/>
            <a:r>
              <a:rPr lang="en-US" sz="1800" dirty="0">
                <a:solidFill>
                  <a:schemeClr val="bg1"/>
                </a:solidFill>
              </a:rPr>
              <a:t>Presenter:  </a:t>
            </a:r>
          </a:p>
          <a:p>
            <a:pPr algn="l"/>
            <a:r>
              <a:rPr lang="en-US" sz="1800" dirty="0">
                <a:solidFill>
                  <a:schemeClr val="bg1"/>
                </a:solidFill>
              </a:rPr>
              <a:t>Sharonda Porter, Title IX Coordinator</a:t>
            </a:r>
          </a:p>
          <a:p>
            <a:pPr algn="l"/>
            <a:endParaRPr lang="en-US" sz="1800" dirty="0">
              <a:solidFill>
                <a:schemeClr val="bg1"/>
              </a:solidFill>
            </a:endParaRPr>
          </a:p>
        </p:txBody>
      </p:sp>
    </p:spTree>
    <p:extLst>
      <p:ext uri="{BB962C8B-B14F-4D97-AF65-F5344CB8AC3E}">
        <p14:creationId xmlns:p14="http://schemas.microsoft.com/office/powerpoint/2010/main" val="1161928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Rectangle 3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5C062E-7BC1-FD2E-138B-85B8C003A3CC}"/>
              </a:ext>
            </a:extLst>
          </p:cNvPr>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Formal Complaint</a:t>
            </a:r>
          </a:p>
        </p:txBody>
      </p:sp>
      <p:sp>
        <p:nvSpPr>
          <p:cNvPr id="3" name="Content Placeholder 2">
            <a:extLst>
              <a:ext uri="{FF2B5EF4-FFF2-40B4-BE49-F238E27FC236}">
                <a16:creationId xmlns:a16="http://schemas.microsoft.com/office/drawing/2014/main" id="{F6AE8EE1-EDCD-F4C2-7157-C58F9EA6CE30}"/>
              </a:ext>
            </a:extLst>
          </p:cNvPr>
          <p:cNvSpPr>
            <a:spLocks noGrp="1"/>
          </p:cNvSpPr>
          <p:nvPr>
            <p:ph idx="1"/>
          </p:nvPr>
        </p:nvSpPr>
        <p:spPr>
          <a:xfrm>
            <a:off x="3607694" y="649480"/>
            <a:ext cx="4916510" cy="5546047"/>
          </a:xfrm>
        </p:spPr>
        <p:txBody>
          <a:bodyPr anchor="ctr">
            <a:normAutofit/>
          </a:bodyPr>
          <a:lstStyle/>
          <a:p>
            <a:r>
              <a:rPr lang="en-US" sz="1100" b="1" i="0" u="none" strike="noStrike" baseline="0" dirty="0">
                <a:latin typeface="Arial" panose="020B0604020202020204" pitchFamily="34" charset="0"/>
              </a:rPr>
              <a:t>Complaint” replaces “Formal Complaint”</a:t>
            </a:r>
            <a:endParaRPr lang="en-US" sz="1100" b="0" i="0" u="none" strike="noStrike" baseline="0" dirty="0">
              <a:latin typeface="Arial" panose="020B0604020202020204" pitchFamily="34" charset="0"/>
            </a:endParaRPr>
          </a:p>
          <a:p>
            <a:endParaRPr lang="en-US" sz="1100" b="1" i="0" u="none" strike="noStrike" baseline="0" dirty="0">
              <a:latin typeface="Arial" panose="020B0604020202020204" pitchFamily="34" charset="0"/>
            </a:endParaRPr>
          </a:p>
          <a:p>
            <a:pPr marR="980"/>
            <a:r>
              <a:rPr lang="en-US" sz="1100" b="0" i="0" u="none" strike="noStrike" baseline="0" dirty="0">
                <a:latin typeface="Arial" panose="020B0604020202020204" pitchFamily="34" charset="0"/>
              </a:rPr>
              <a:t>Notice (and complaints) can be verbal or written complaints do not have to be submitted to Title IX Coordinator /Title IX Team Member Complaints can be made by a Complainant or if a parent, guardian, or other authorized legal representation has the authority to act on behalf of a person, then that person can also file a complaint for allegations of sex discrimination, other than sex-based harassment, any student, employee, or a third party may make a complaint.</a:t>
            </a:r>
          </a:p>
          <a:p>
            <a:r>
              <a:rPr lang="en-US" sz="1100" b="0" i="0" u="none" strike="noStrike" baseline="0" dirty="0">
                <a:latin typeface="Arial" panose="020B0604020202020204" pitchFamily="34" charset="0"/>
              </a:rPr>
              <a:t>All dismissals are discretionary, but can occur when:</a:t>
            </a:r>
          </a:p>
          <a:p>
            <a:r>
              <a:rPr lang="en-US" sz="1100" b="0" i="0" u="none" strike="noStrike" baseline="0" dirty="0">
                <a:latin typeface="Arial" panose="020B0604020202020204" pitchFamily="34" charset="0"/>
              </a:rPr>
              <a:t>The Respondent is unable to be identified after reasonable steps to do so</a:t>
            </a:r>
          </a:p>
          <a:p>
            <a:pPr marR="990"/>
            <a:r>
              <a:rPr lang="en-US" sz="1100" b="0" i="0" u="none" strike="noStrike" baseline="0" dirty="0">
                <a:latin typeface="Arial" panose="020B0604020202020204" pitchFamily="34" charset="0"/>
              </a:rPr>
              <a:t>The Respondent is no longer participating in the educational program or employed by the Recipient</a:t>
            </a:r>
          </a:p>
          <a:p>
            <a:pPr marR="990"/>
            <a:r>
              <a:rPr lang="en-US" sz="1100" b="0" i="0" u="none" strike="noStrike" baseline="0" dirty="0">
                <a:latin typeface="Arial" panose="020B0604020202020204" pitchFamily="34" charset="0"/>
              </a:rPr>
              <a:t>The Complainant withdraws all or a portion of the complaint and any remaining conduct discrimination under Title IX</a:t>
            </a:r>
          </a:p>
          <a:p>
            <a:pPr marR="990"/>
            <a:r>
              <a:rPr lang="en-US" sz="1100" b="0" i="0" u="none" strike="noStrike" baseline="0" dirty="0">
                <a:latin typeface="Arial" panose="020B0604020202020204" pitchFamily="34" charset="0"/>
              </a:rPr>
              <a:t>It is determined that the conduct, even if proven, would discriminate under Title IX Prior to dismissing the complaint, the Recipient must take reasonable efforts to clarify the allegations with Complainant</a:t>
            </a:r>
          </a:p>
          <a:p>
            <a:endParaRPr lang="en-US" sz="1100" b="0" i="0" u="none" strike="noStrike" baseline="0" dirty="0">
              <a:latin typeface="Arial" panose="020B0604020202020204" pitchFamily="34" charset="0"/>
            </a:endParaRPr>
          </a:p>
          <a:p>
            <a:r>
              <a:rPr lang="en-US" sz="1100" b="0" i="0" u="none" strike="noStrike" baseline="0" dirty="0">
                <a:latin typeface="Arial" panose="020B0604020202020204" pitchFamily="34" charset="0"/>
              </a:rPr>
              <a:t>Upon dismissing a complaint:</a:t>
            </a:r>
          </a:p>
          <a:p>
            <a:pPr marR="7510"/>
            <a:r>
              <a:rPr lang="en-US" sz="1100" b="0" i="0" u="none" strike="noStrike" baseline="0" dirty="0">
                <a:latin typeface="Arial" panose="020B0604020202020204" pitchFamily="34" charset="0"/>
              </a:rPr>
              <a:t>A Recipient must notify the Complainant of the basis for the dismissal Supportive measures should still be offered to the Complainant</a:t>
            </a:r>
          </a:p>
          <a:p>
            <a:pPr marR="990"/>
            <a:r>
              <a:rPr lang="en-US" sz="1100" b="0" i="0" u="none" strike="noStrike" baseline="0" dirty="0">
                <a:latin typeface="Arial" panose="020B0604020202020204" pitchFamily="34" charset="0"/>
              </a:rPr>
              <a:t>Must notify the Respondent of the dismissal and offer supportive measures if the Respondent has already been notified of the complaint</a:t>
            </a:r>
          </a:p>
          <a:p>
            <a:r>
              <a:rPr lang="en-US" sz="1100" b="0" i="0" u="none" strike="noStrike" baseline="0" dirty="0">
                <a:latin typeface="Arial" panose="020B0604020202020204" pitchFamily="34" charset="0"/>
              </a:rPr>
              <a:t>All parties have a right to appeal the dismissal</a:t>
            </a:r>
          </a:p>
          <a:p>
            <a:endParaRPr lang="en-US" sz="1100" dirty="0"/>
          </a:p>
        </p:txBody>
      </p:sp>
    </p:spTree>
    <p:extLst>
      <p:ext uri="{BB962C8B-B14F-4D97-AF65-F5344CB8AC3E}">
        <p14:creationId xmlns:p14="http://schemas.microsoft.com/office/powerpoint/2010/main" val="3126099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5770" y="637125"/>
            <a:ext cx="2851707" cy="5256371"/>
          </a:xfrm>
        </p:spPr>
        <p:txBody>
          <a:bodyPr>
            <a:normAutofit/>
          </a:bodyPr>
          <a:lstStyle/>
          <a:p>
            <a:r>
              <a:rPr lang="en-US" sz="4200">
                <a:solidFill>
                  <a:schemeClr val="bg1"/>
                </a:solidFill>
              </a:rPr>
              <a:t>Conditions for a Formal Title IX Complaint</a:t>
            </a:r>
          </a:p>
        </p:txBody>
      </p:sp>
      <p:graphicFrame>
        <p:nvGraphicFramePr>
          <p:cNvPr id="5" name="Content Placeholder 2">
            <a:extLst>
              <a:ext uri="{FF2B5EF4-FFF2-40B4-BE49-F238E27FC236}">
                <a16:creationId xmlns:a16="http://schemas.microsoft.com/office/drawing/2014/main" id="{A1A69AFD-BA66-72EF-D210-3BB944A3B797}"/>
              </a:ext>
            </a:extLst>
          </p:cNvPr>
          <p:cNvGraphicFramePr>
            <a:graphicFrameLocks noGrp="1"/>
          </p:cNvGraphicFramePr>
          <p:nvPr>
            <p:ph idx="1"/>
            <p:extLst>
              <p:ext uri="{D42A27DB-BD31-4B8C-83A1-F6EECF244321}">
                <p14:modId xmlns:p14="http://schemas.microsoft.com/office/powerpoint/2010/main" val="121812881"/>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5013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5770" y="637125"/>
            <a:ext cx="2851707" cy="5256371"/>
          </a:xfrm>
        </p:spPr>
        <p:txBody>
          <a:bodyPr>
            <a:normAutofit/>
          </a:bodyPr>
          <a:lstStyle/>
          <a:p>
            <a:r>
              <a:rPr lang="en-US" sz="4200">
                <a:solidFill>
                  <a:schemeClr val="bg1"/>
                </a:solidFill>
              </a:rPr>
              <a:t>Additional Conditions for a formal Title IX complaint</a:t>
            </a:r>
          </a:p>
        </p:txBody>
      </p:sp>
      <p:graphicFrame>
        <p:nvGraphicFramePr>
          <p:cNvPr id="5" name="Content Placeholder 2">
            <a:extLst>
              <a:ext uri="{FF2B5EF4-FFF2-40B4-BE49-F238E27FC236}">
                <a16:creationId xmlns:a16="http://schemas.microsoft.com/office/drawing/2014/main" id="{1372DE29-069C-25C3-E60D-EBEB203207C3}"/>
              </a:ext>
            </a:extLst>
          </p:cNvPr>
          <p:cNvGraphicFramePr>
            <a:graphicFrameLocks noGrp="1"/>
          </p:cNvGraphicFramePr>
          <p:nvPr>
            <p:ph idx="1"/>
            <p:extLst>
              <p:ext uri="{D42A27DB-BD31-4B8C-83A1-F6EECF244321}">
                <p14:modId xmlns:p14="http://schemas.microsoft.com/office/powerpoint/2010/main" val="3361784291"/>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091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sz="4100">
                <a:solidFill>
                  <a:srgbClr val="FFFFFF"/>
                </a:solidFill>
              </a:rPr>
              <a:t>When a Title IX formal complaint is filed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r>
              <a:rPr lang="en-US" sz="2200"/>
              <a:t>A written notice will be provided to both the complainant and respondent</a:t>
            </a:r>
          </a:p>
          <a:p>
            <a:r>
              <a:rPr lang="en-US" sz="2200"/>
              <a:t>The Respondent must receive sufficient time to prepare for an  initial meeting and the notice must state that the respondent is presumed not responsible, may have an advisor, and may inspect and review any evidence collected.</a:t>
            </a:r>
          </a:p>
          <a:p>
            <a:r>
              <a:rPr lang="en-US" sz="2200"/>
              <a:t>The Respondent will be offered supportive measures which are non disciplinary in nature.</a:t>
            </a:r>
          </a:p>
          <a:p>
            <a:r>
              <a:rPr lang="en-US" sz="2200"/>
              <a:t>Respondent has the choice to accept supportive measures except for mutual no contact orders or interim actions of emergency removal or administrative leave.</a:t>
            </a:r>
          </a:p>
        </p:txBody>
      </p:sp>
    </p:spTree>
    <p:extLst>
      <p:ext uri="{BB962C8B-B14F-4D97-AF65-F5344CB8AC3E}">
        <p14:creationId xmlns:p14="http://schemas.microsoft.com/office/powerpoint/2010/main" val="1877783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8305" y="1396686"/>
            <a:ext cx="2430380" cy="4064628"/>
          </a:xfrm>
        </p:spPr>
        <p:txBody>
          <a:bodyPr>
            <a:normAutofit/>
          </a:bodyPr>
          <a:lstStyle/>
          <a:p>
            <a:r>
              <a:rPr lang="en-US" sz="4100">
                <a:solidFill>
                  <a:srgbClr val="FFFFFF"/>
                </a:solidFill>
              </a:rPr>
              <a:t>Formal Complaint – Grievance Procedure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027614" y="1526033"/>
            <a:ext cx="4152298" cy="3935281"/>
          </a:xfrm>
        </p:spPr>
        <p:txBody>
          <a:bodyPr>
            <a:normAutofit/>
          </a:bodyPr>
          <a:lstStyle/>
          <a:p>
            <a:r>
              <a:rPr lang="en-US" sz="2600"/>
              <a:t>Except for allegations that an employee harassed a student, an informal resolution process is allowed if both parties agree in writing.</a:t>
            </a:r>
          </a:p>
          <a:p>
            <a:r>
              <a:rPr lang="en-US" sz="2600"/>
              <a:t>Either party may withdraw from the informal process and resume the grievance procedure. (students only)</a:t>
            </a:r>
          </a:p>
        </p:txBody>
      </p:sp>
    </p:spTree>
    <p:extLst>
      <p:ext uri="{BB962C8B-B14F-4D97-AF65-F5344CB8AC3E}">
        <p14:creationId xmlns:p14="http://schemas.microsoft.com/office/powerpoint/2010/main" val="3121491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0D2159-1F26-3427-2DD1-28943BD5B830}"/>
              </a:ext>
            </a:extLst>
          </p:cNvPr>
          <p:cNvSpPr>
            <a:spLocks noGrp="1"/>
          </p:cNvSpPr>
          <p:nvPr>
            <p:ph type="title"/>
          </p:nvPr>
        </p:nvSpPr>
        <p:spPr>
          <a:xfrm>
            <a:off x="515125" y="1153572"/>
            <a:ext cx="2400300" cy="4461163"/>
          </a:xfrm>
        </p:spPr>
        <p:txBody>
          <a:bodyPr>
            <a:normAutofit/>
          </a:bodyPr>
          <a:lstStyle/>
          <a:p>
            <a:r>
              <a:rPr lang="en-US" sz="4100">
                <a:solidFill>
                  <a:srgbClr val="FFFFFF"/>
                </a:solidFill>
              </a:rPr>
              <a:t>Grievance Process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0D0A554-C814-1DC7-BA8E-FC971B3174A3}"/>
              </a:ext>
            </a:extLst>
          </p:cNvPr>
          <p:cNvSpPr>
            <a:spLocks noGrp="1"/>
          </p:cNvSpPr>
          <p:nvPr>
            <p:ph idx="1"/>
          </p:nvPr>
        </p:nvSpPr>
        <p:spPr>
          <a:xfrm>
            <a:off x="3335481" y="591344"/>
            <a:ext cx="5179868" cy="5585619"/>
          </a:xfrm>
        </p:spPr>
        <p:txBody>
          <a:bodyPr anchor="ctr">
            <a:normAutofit/>
          </a:bodyPr>
          <a:lstStyle/>
          <a:p>
            <a:r>
              <a:rPr lang="en-US" sz="1300" dirty="0"/>
              <a:t>The Respondent is unable to be identified after reasonable steps to do so</a:t>
            </a:r>
          </a:p>
          <a:p>
            <a:r>
              <a:rPr lang="en-US" sz="1300" dirty="0"/>
              <a:t>The Respondent is no longer participating in the educational program or employed by the Recipient</a:t>
            </a:r>
          </a:p>
          <a:p>
            <a:r>
              <a:rPr lang="en-US" sz="1300" dirty="0"/>
              <a:t>The Complainant withdraws all or a portion of the complaint and any remaining conduct </a:t>
            </a:r>
          </a:p>
          <a:p>
            <a:r>
              <a:rPr lang="en-US" sz="1300" dirty="0"/>
              <a:t>discrimination under Title IX</a:t>
            </a:r>
          </a:p>
          <a:p>
            <a:r>
              <a:rPr lang="en-US" sz="1300" dirty="0"/>
              <a:t>It is determined that the conduct, even if proven, would discriminate under Title IX Prior to </a:t>
            </a:r>
          </a:p>
          <a:p>
            <a:r>
              <a:rPr lang="en-US" sz="1300" dirty="0"/>
              <a:t>dismissing the complaint, the Recipient must take reasonable efforts to clarify the allegations </a:t>
            </a:r>
          </a:p>
          <a:p>
            <a:r>
              <a:rPr lang="en-US" sz="1300" dirty="0"/>
              <a:t>with Complainant</a:t>
            </a:r>
          </a:p>
          <a:p>
            <a:endParaRPr lang="en-US" sz="1300" dirty="0"/>
          </a:p>
          <a:p>
            <a:r>
              <a:rPr lang="en-US" sz="1300" dirty="0"/>
              <a:t>Upon dismissing a complaint:</a:t>
            </a:r>
          </a:p>
          <a:p>
            <a:r>
              <a:rPr lang="en-US" sz="1300" dirty="0"/>
              <a:t>A Recipient must notify the Complainant of the basis for the dismissal Supportive measures should </a:t>
            </a:r>
          </a:p>
          <a:p>
            <a:r>
              <a:rPr lang="en-US" sz="1300" dirty="0"/>
              <a:t>still be offered to the Complainant</a:t>
            </a:r>
          </a:p>
          <a:p>
            <a:r>
              <a:rPr lang="en-US" sz="1300" dirty="0"/>
              <a:t>Must notify the Respondent of the dismissal and offer supportive measures if the Respondent has </a:t>
            </a:r>
          </a:p>
          <a:p>
            <a:r>
              <a:rPr lang="en-US" sz="1300" dirty="0"/>
              <a:t>already been notified of the complaint</a:t>
            </a:r>
          </a:p>
          <a:p>
            <a:r>
              <a:rPr lang="en-US" sz="1300" dirty="0"/>
              <a:t>All parties have a right to appeal the dismissal</a:t>
            </a:r>
          </a:p>
          <a:p>
            <a:pPr marL="0" indent="0">
              <a:buNone/>
            </a:pPr>
            <a:endParaRPr lang="en-US" sz="1300" dirty="0"/>
          </a:p>
        </p:txBody>
      </p:sp>
    </p:spTree>
    <p:extLst>
      <p:ext uri="{BB962C8B-B14F-4D97-AF65-F5344CB8AC3E}">
        <p14:creationId xmlns:p14="http://schemas.microsoft.com/office/powerpoint/2010/main" val="3001335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EC2B21-E3A9-36D8-A9D7-A866FADA1572}"/>
              </a:ext>
            </a:extLst>
          </p:cNvPr>
          <p:cNvSpPr>
            <a:spLocks noGrp="1"/>
          </p:cNvSpPr>
          <p:nvPr>
            <p:ph type="title"/>
          </p:nvPr>
        </p:nvSpPr>
        <p:spPr>
          <a:xfrm>
            <a:off x="515125" y="1153572"/>
            <a:ext cx="2400300" cy="4461163"/>
          </a:xfrm>
        </p:spPr>
        <p:txBody>
          <a:bodyPr>
            <a:normAutofit/>
          </a:bodyPr>
          <a:lstStyle/>
          <a:p>
            <a:r>
              <a:rPr lang="en-US" sz="4100">
                <a:solidFill>
                  <a:srgbClr val="FFFFFF"/>
                </a:solidFill>
              </a:rPr>
              <a:t>Grievance Process Cont..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A5BD0A3-AB20-5533-10F5-F731C0C960A9}"/>
              </a:ext>
            </a:extLst>
          </p:cNvPr>
          <p:cNvSpPr>
            <a:spLocks noGrp="1"/>
          </p:cNvSpPr>
          <p:nvPr>
            <p:ph idx="1"/>
          </p:nvPr>
        </p:nvSpPr>
        <p:spPr>
          <a:xfrm>
            <a:off x="3335481" y="591344"/>
            <a:ext cx="5179868" cy="5585619"/>
          </a:xfrm>
        </p:spPr>
        <p:txBody>
          <a:bodyPr anchor="ctr">
            <a:normAutofit/>
          </a:bodyPr>
          <a:lstStyle/>
          <a:p>
            <a:endParaRPr lang="en-US" sz="900"/>
          </a:p>
          <a:p>
            <a:r>
              <a:rPr lang="en-US" sz="900"/>
              <a:t>Reasonably prompt timeframe for major process stages Evaluation, Investigation, Determination, </a:t>
            </a:r>
          </a:p>
          <a:p>
            <a:r>
              <a:rPr lang="en-US" sz="900"/>
              <a:t>Appeal</a:t>
            </a:r>
          </a:p>
          <a:p>
            <a:r>
              <a:rPr lang="en-US" sz="900"/>
              <a:t>Reasonable steps to protect privacy without restricting a party’s ability to obtain and present </a:t>
            </a:r>
          </a:p>
          <a:p>
            <a:r>
              <a:rPr lang="en-US" sz="900"/>
              <a:t>evidence</a:t>
            </a:r>
          </a:p>
          <a:p>
            <a:r>
              <a:rPr lang="en-US" sz="900"/>
              <a:t>Section 106.46 specifies that expert witnesses may be allowed if the right is offered to all </a:t>
            </a:r>
          </a:p>
          <a:p>
            <a:r>
              <a:rPr lang="en-US" sz="900"/>
              <a:t>parties</a:t>
            </a:r>
          </a:p>
          <a:p>
            <a:r>
              <a:rPr lang="en-US" sz="900"/>
              <a:t>Objective evaluation of permissible relevant evidence allows for additional provisions, so long as </a:t>
            </a:r>
          </a:p>
          <a:p>
            <a:r>
              <a:rPr lang="en-US" sz="900"/>
              <a:t>they are applied equally to the parties</a:t>
            </a:r>
          </a:p>
          <a:p>
            <a:r>
              <a:rPr lang="en-US" sz="900"/>
              <a:t>The notice must be provided to parties at the beginning of an investigation</a:t>
            </a:r>
          </a:p>
          <a:p>
            <a:endParaRPr lang="en-US" sz="900"/>
          </a:p>
          <a:p>
            <a:r>
              <a:rPr lang="en-US" sz="900"/>
              <a:t>Adequate, reliable, and impartial investigations of complaints Equal opportunity for parties to </a:t>
            </a:r>
          </a:p>
          <a:p>
            <a:r>
              <a:rPr lang="en-US" sz="900"/>
              <a:t>present inculpatory and exculpatory evidence</a:t>
            </a:r>
          </a:p>
          <a:p>
            <a:r>
              <a:rPr lang="en-US" sz="900"/>
              <a:t>Investigators must collect evidence and determine the relevance</a:t>
            </a:r>
          </a:p>
          <a:p>
            <a:endParaRPr lang="en-US" sz="900"/>
          </a:p>
          <a:p>
            <a:r>
              <a:rPr lang="en-US" sz="900"/>
              <a:t>Equitable access to all relevant evidence or to an investigation report that summarizes the </a:t>
            </a:r>
          </a:p>
          <a:p>
            <a:r>
              <a:rPr lang="en-US" sz="900"/>
              <a:t>evidence</a:t>
            </a:r>
          </a:p>
          <a:p>
            <a:endParaRPr lang="en-US" sz="900"/>
          </a:p>
          <a:p>
            <a:r>
              <a:rPr lang="en-US" sz="900"/>
              <a:t>Reasonable opportunity to review and respond</a:t>
            </a:r>
          </a:p>
          <a:p>
            <a:endParaRPr lang="en-US" sz="900"/>
          </a:p>
          <a:p>
            <a:r>
              <a:rPr lang="en-US" sz="900"/>
              <a:t>The review must take place before the hearing if any</a:t>
            </a:r>
          </a:p>
          <a:p>
            <a:endParaRPr lang="en-US" sz="900"/>
          </a:p>
        </p:txBody>
      </p:sp>
    </p:spTree>
    <p:extLst>
      <p:ext uri="{BB962C8B-B14F-4D97-AF65-F5344CB8AC3E}">
        <p14:creationId xmlns:p14="http://schemas.microsoft.com/office/powerpoint/2010/main" val="1767906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sz="4100">
                <a:solidFill>
                  <a:srgbClr val="FFFFFF"/>
                </a:solidFill>
              </a:rPr>
              <a:t>Formal Grievance Process Roles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r>
              <a:rPr lang="en-US" sz="2000" dirty="0"/>
              <a:t>Advisor – Both parties must be assigned an Advisor. The advisors will perform the cross examination function at the live hearing stage of the process.</a:t>
            </a:r>
          </a:p>
          <a:p>
            <a:r>
              <a:rPr lang="en-US" sz="2000" dirty="0"/>
              <a:t>Investigators- An Alcorn appointed investigator or investigators will gather facts regarding the alleged incident described in the formal complaint.  Both the complainant and the respondent may gather and present evidence to the investigator.</a:t>
            </a:r>
          </a:p>
          <a:p>
            <a:r>
              <a:rPr lang="en-US" sz="2000" dirty="0"/>
              <a:t>Decision maker(s) – An Alcorn appointed Decision maker or makers  will determine the relevant evidence for the live hearing, the relevancy of questions proposed to be asked during the hearing and will ultimately determine if a Title IX policy was violated.</a:t>
            </a:r>
          </a:p>
          <a:p>
            <a:r>
              <a:rPr lang="en-US" sz="2000" dirty="0"/>
              <a:t>Appellate Decision Maker – The final decision maker is an appeal is requested and allowed.</a:t>
            </a:r>
          </a:p>
        </p:txBody>
      </p:sp>
    </p:spTree>
    <p:extLst>
      <p:ext uri="{BB962C8B-B14F-4D97-AF65-F5344CB8AC3E}">
        <p14:creationId xmlns:p14="http://schemas.microsoft.com/office/powerpoint/2010/main" val="3196917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a:solidFill>
                  <a:srgbClr val="FFFFFF"/>
                </a:solidFill>
              </a:rPr>
              <a:t>Standard of Evidence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algn="just"/>
            <a:r>
              <a:rPr lang="en-US" sz="2000" dirty="0"/>
              <a:t>The evidentiary standard used for Alcorn Title IX Grievance procedure is that of </a:t>
            </a:r>
            <a:r>
              <a:rPr lang="en-US" sz="2000" b="1" dirty="0"/>
              <a:t>Preponderance of Evidence</a:t>
            </a:r>
            <a:r>
              <a:rPr lang="en-US" sz="2000" dirty="0"/>
              <a:t>. This standard requires the evidence and witness testimony presented, that there is a greater than 50 percent likelihood that the act occurred. All steps of the grievance procedure will be conducted with impartiality and the respondent will be deemed not responsible unless proven to be responsible based on the evidentiary standard.</a:t>
            </a:r>
          </a:p>
        </p:txBody>
      </p:sp>
    </p:spTree>
    <p:extLst>
      <p:ext uri="{BB962C8B-B14F-4D97-AF65-F5344CB8AC3E}">
        <p14:creationId xmlns:p14="http://schemas.microsoft.com/office/powerpoint/2010/main" val="3667573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AD88DB-3446-D677-FA0A-C48219831311}"/>
              </a:ext>
            </a:extLst>
          </p:cNvPr>
          <p:cNvSpPr>
            <a:spLocks noGrp="1"/>
          </p:cNvSpPr>
          <p:nvPr>
            <p:ph type="title"/>
          </p:nvPr>
        </p:nvSpPr>
        <p:spPr>
          <a:xfrm>
            <a:off x="3973321" y="329184"/>
            <a:ext cx="4688333" cy="1783080"/>
          </a:xfrm>
        </p:spPr>
        <p:txBody>
          <a:bodyPr anchor="b">
            <a:normAutofit/>
          </a:bodyPr>
          <a:lstStyle/>
          <a:p>
            <a:r>
              <a:rPr lang="en-US" sz="4700"/>
              <a:t>Pregnancy</a:t>
            </a:r>
          </a:p>
        </p:txBody>
      </p:sp>
      <p:pic>
        <p:nvPicPr>
          <p:cNvPr id="5" name="Picture 4" descr="Desk with stethoscope and computer keyboard">
            <a:extLst>
              <a:ext uri="{FF2B5EF4-FFF2-40B4-BE49-F238E27FC236}">
                <a16:creationId xmlns:a16="http://schemas.microsoft.com/office/drawing/2014/main" id="{638376F3-C35F-62F5-0536-C2927E5B2B49}"/>
              </a:ext>
            </a:extLst>
          </p:cNvPr>
          <p:cNvPicPr>
            <a:picLocks noChangeAspect="1"/>
          </p:cNvPicPr>
          <p:nvPr/>
        </p:nvPicPr>
        <p:blipFill rotWithShape="1">
          <a:blip r:embed="rId2"/>
          <a:srcRect l="60477" r="5525"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157FC7-E77E-7938-8A92-D1514E65196B}"/>
              </a:ext>
            </a:extLst>
          </p:cNvPr>
          <p:cNvSpPr>
            <a:spLocks noGrp="1"/>
          </p:cNvSpPr>
          <p:nvPr>
            <p:ph idx="1"/>
          </p:nvPr>
        </p:nvSpPr>
        <p:spPr>
          <a:xfrm>
            <a:off x="3973321" y="2706624"/>
            <a:ext cx="4688333" cy="3483864"/>
          </a:xfrm>
        </p:spPr>
        <p:txBody>
          <a:bodyPr>
            <a:normAutofit/>
          </a:bodyPr>
          <a:lstStyle/>
          <a:p>
            <a:endParaRPr lang="en-US" sz="900" dirty="0"/>
          </a:p>
          <a:p>
            <a:r>
              <a:rPr lang="en-US" sz="900" dirty="0"/>
              <a:t>PREGNANCY &amp; RELATED CONDITIONS</a:t>
            </a:r>
          </a:p>
          <a:p>
            <a:r>
              <a:rPr lang="en-US" sz="900" dirty="0"/>
              <a:t>Pregnancy Discrimination Reasonable Modifications Pregnancy Leave Lactation Space</a:t>
            </a:r>
          </a:p>
          <a:p>
            <a:r>
              <a:rPr lang="en-US" sz="900" dirty="0"/>
              <a:t>PREGNANCY DISCRIMINATION</a:t>
            </a:r>
          </a:p>
          <a:p>
            <a:r>
              <a:rPr lang="en-US" sz="900" dirty="0"/>
              <a:t>Pregnancy or related conditions:</a:t>
            </a:r>
          </a:p>
          <a:p>
            <a:r>
              <a:rPr lang="en-US" sz="900" dirty="0"/>
              <a:t>1) Pregnancy, childbirth, termination of pregnancy, or lactation</a:t>
            </a:r>
          </a:p>
          <a:p>
            <a:r>
              <a:rPr lang="en-US" sz="900" dirty="0"/>
              <a:t>2) Medical conditions related to pregnancy, childbirth, termination of pregnancy, or lactation</a:t>
            </a:r>
          </a:p>
          <a:p>
            <a:r>
              <a:rPr lang="en-US" sz="900" dirty="0"/>
              <a:t>3) Recovery from pregnancy, childbirth, termination of pregnancy, lactation, or their related </a:t>
            </a:r>
          </a:p>
          <a:p>
            <a:r>
              <a:rPr lang="en-US" sz="900" dirty="0"/>
              <a:t>medical conditions</a:t>
            </a:r>
          </a:p>
          <a:p>
            <a:r>
              <a:rPr lang="en-US" sz="900" dirty="0"/>
              <a:t>Nondiscrimination</a:t>
            </a:r>
          </a:p>
          <a:p>
            <a:r>
              <a:rPr lang="en-US" sz="900" dirty="0"/>
              <a:t>Cannot adopt policies, practices, or procedures – To treat a student OR employee differently based </a:t>
            </a:r>
          </a:p>
          <a:p>
            <a:r>
              <a:rPr lang="en-US" sz="900" dirty="0"/>
              <a:t>on current, potential, or past pregnancy-related conditions.</a:t>
            </a:r>
          </a:p>
          <a:p>
            <a:r>
              <a:rPr lang="en-US" sz="900" dirty="0"/>
              <a:t>Admissions/Enrollment</a:t>
            </a:r>
          </a:p>
          <a:p>
            <a:endParaRPr lang="en-US" sz="900" dirty="0"/>
          </a:p>
          <a:p>
            <a:endParaRPr lang="en-US" sz="900" dirty="0"/>
          </a:p>
        </p:txBody>
      </p:sp>
    </p:spTree>
    <p:extLst>
      <p:ext uri="{BB962C8B-B14F-4D97-AF65-F5344CB8AC3E}">
        <p14:creationId xmlns:p14="http://schemas.microsoft.com/office/powerpoint/2010/main" val="4239732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401265" y="685800"/>
            <a:ext cx="2085203" cy="5105400"/>
          </a:xfrm>
        </p:spPr>
        <p:txBody>
          <a:bodyPr>
            <a:normAutofit/>
          </a:bodyPr>
          <a:lstStyle/>
          <a:p>
            <a:r>
              <a:rPr lang="en-US" sz="3500" dirty="0">
                <a:solidFill>
                  <a:srgbClr val="FFFFFF"/>
                </a:solidFill>
              </a:rPr>
              <a:t>AGENDA</a:t>
            </a:r>
          </a:p>
        </p:txBody>
      </p:sp>
      <p:graphicFrame>
        <p:nvGraphicFramePr>
          <p:cNvPr id="20" name="Content Placeholder 2">
            <a:extLst>
              <a:ext uri="{FF2B5EF4-FFF2-40B4-BE49-F238E27FC236}">
                <a16:creationId xmlns:a16="http://schemas.microsoft.com/office/drawing/2014/main" id="{5BF332F5-F91C-3B56-3FAA-31C21CBB3B9E}"/>
              </a:ext>
            </a:extLst>
          </p:cNvPr>
          <p:cNvGraphicFramePr>
            <a:graphicFrameLocks noGrp="1"/>
          </p:cNvGraphicFramePr>
          <p:nvPr>
            <p:ph idx="1"/>
            <p:extLst>
              <p:ext uri="{D42A27DB-BD31-4B8C-83A1-F6EECF244321}">
                <p14:modId xmlns:p14="http://schemas.microsoft.com/office/powerpoint/2010/main" val="1388503880"/>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045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4D0ABB-739E-F2F7-D710-8FB476D2923D}"/>
              </a:ext>
            </a:extLst>
          </p:cNvPr>
          <p:cNvSpPr>
            <a:spLocks noGrp="1"/>
          </p:cNvSpPr>
          <p:nvPr>
            <p:ph type="title"/>
          </p:nvPr>
        </p:nvSpPr>
        <p:spPr>
          <a:xfrm>
            <a:off x="515125" y="591344"/>
            <a:ext cx="2400300" cy="5585619"/>
          </a:xfrm>
        </p:spPr>
        <p:txBody>
          <a:bodyPr>
            <a:normAutofit/>
          </a:bodyPr>
          <a:lstStyle/>
          <a:p>
            <a:r>
              <a:rPr lang="en-US" sz="4100">
                <a:solidFill>
                  <a:srgbClr val="FFFFFF"/>
                </a:solidFill>
              </a:rPr>
              <a:t>Pregnancy Cont..</a:t>
            </a:r>
          </a:p>
        </p:txBody>
      </p:sp>
      <p:sp>
        <p:nvSpPr>
          <p:cNvPr id="38"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53026B5-AF1D-A74D-A6C8-0F9132FBC46D}"/>
              </a:ext>
            </a:extLst>
          </p:cNvPr>
          <p:cNvSpPr>
            <a:spLocks noGrp="1"/>
          </p:cNvSpPr>
          <p:nvPr>
            <p:ph idx="1"/>
          </p:nvPr>
        </p:nvSpPr>
        <p:spPr>
          <a:xfrm>
            <a:off x="3335481" y="591344"/>
            <a:ext cx="5179868" cy="5585619"/>
          </a:xfrm>
        </p:spPr>
        <p:txBody>
          <a:bodyPr anchor="ctr">
            <a:normAutofit/>
          </a:bodyPr>
          <a:lstStyle/>
          <a:p>
            <a:r>
              <a:rPr lang="en-US" sz="1500" dirty="0"/>
              <a:t>When an employee acquires knowledge of a student’s pregnancy or related conditions by the student, the employee must inform that person of Title IX support</a:t>
            </a:r>
          </a:p>
          <a:p>
            <a:r>
              <a:rPr lang="en-US" sz="1500" dirty="0"/>
              <a:t>Prohibit sex discrimination Reasonable modifications</a:t>
            </a:r>
          </a:p>
          <a:p>
            <a:r>
              <a:rPr lang="en-US" sz="1500" dirty="0"/>
              <a:t>Allow voluntary access to separate and comparable program, if desired</a:t>
            </a:r>
          </a:p>
          <a:p>
            <a:r>
              <a:rPr lang="en-US" sz="1500" dirty="0"/>
              <a:t>Voluntary leave of absence Availability of lactation space</a:t>
            </a:r>
          </a:p>
          <a:p>
            <a:r>
              <a:rPr lang="en-US" sz="1500" dirty="0"/>
              <a:t>Grievance procedures for sex discrimination complaints</a:t>
            </a:r>
          </a:p>
          <a:p>
            <a:r>
              <a:rPr lang="en-US" sz="1500" dirty="0"/>
              <a:t>Offer support to non-birthing parents in the event of a medical need for a birthing parent or newborn.</a:t>
            </a:r>
          </a:p>
          <a:p>
            <a:r>
              <a:rPr lang="en-US" sz="1500" dirty="0"/>
              <a:t>Provide information on institutional website including: The rights of pregnant students under Title IX</a:t>
            </a:r>
          </a:p>
          <a:p>
            <a:r>
              <a:rPr lang="en-US" sz="1500" dirty="0"/>
              <a:t>How to request support for pregnancy or related conditions</a:t>
            </a:r>
          </a:p>
          <a:p>
            <a:r>
              <a:rPr lang="en-US" sz="1500" dirty="0"/>
              <a:t>The processes available for requesting assistance and for challenging when a denial of assistance occurs.</a:t>
            </a:r>
          </a:p>
          <a:p>
            <a:endParaRPr lang="en-US" sz="1500" dirty="0"/>
          </a:p>
        </p:txBody>
      </p:sp>
    </p:spTree>
    <p:extLst>
      <p:ext uri="{BB962C8B-B14F-4D97-AF65-F5344CB8AC3E}">
        <p14:creationId xmlns:p14="http://schemas.microsoft.com/office/powerpoint/2010/main" val="983156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88EE-BF51-B707-469D-57381007AE36}"/>
              </a:ext>
            </a:extLst>
          </p:cNvPr>
          <p:cNvSpPr>
            <a:spLocks noGrp="1"/>
          </p:cNvSpPr>
          <p:nvPr>
            <p:ph type="title"/>
          </p:nvPr>
        </p:nvSpPr>
        <p:spPr/>
        <p:txBody>
          <a:bodyPr/>
          <a:lstStyle/>
          <a:p>
            <a:r>
              <a:rPr lang="en-US" dirty="0"/>
              <a:t>Pregnancy Cont..</a:t>
            </a:r>
          </a:p>
        </p:txBody>
      </p:sp>
      <p:sp>
        <p:nvSpPr>
          <p:cNvPr id="3" name="Content Placeholder 2">
            <a:extLst>
              <a:ext uri="{FF2B5EF4-FFF2-40B4-BE49-F238E27FC236}">
                <a16:creationId xmlns:a16="http://schemas.microsoft.com/office/drawing/2014/main" id="{139956DC-CEF0-80E3-7EFD-FD47E74E1853}"/>
              </a:ext>
            </a:extLst>
          </p:cNvPr>
          <p:cNvSpPr>
            <a:spLocks noGrp="1"/>
          </p:cNvSpPr>
          <p:nvPr>
            <p:ph idx="1"/>
          </p:nvPr>
        </p:nvSpPr>
        <p:spPr/>
        <p:txBody>
          <a:bodyPr>
            <a:normAutofit fontScale="55000" lnSpcReduction="20000"/>
          </a:bodyPr>
          <a:lstStyle/>
          <a:p>
            <a:r>
              <a:rPr lang="en-US" dirty="0"/>
              <a:t>REASONABLE MODIFICATIONS</a:t>
            </a:r>
          </a:p>
          <a:p>
            <a:r>
              <a:rPr lang="en-US" dirty="0"/>
              <a:t>Reasonable modifications may include Breaks to attend health needs</a:t>
            </a:r>
          </a:p>
          <a:p>
            <a:r>
              <a:rPr lang="en-US" dirty="0"/>
              <a:t>Breaks for breastfeeding or expressing breast milk Absences for medical appointments</a:t>
            </a:r>
          </a:p>
          <a:p>
            <a:r>
              <a:rPr lang="en-US" dirty="0"/>
              <a:t>Access to online or homebound education Changes in sequence or schedule of courses Extensions or rescheduling examinations Counseling</a:t>
            </a:r>
          </a:p>
          <a:p>
            <a:r>
              <a:rPr lang="en-US" dirty="0"/>
              <a:t>Elevator access</a:t>
            </a:r>
          </a:p>
          <a:p>
            <a:r>
              <a:rPr lang="en-US" dirty="0"/>
              <a:t>Providing employees with honest and beneficial opportunities and resources that aid in their </a:t>
            </a:r>
          </a:p>
          <a:p>
            <a:pPr marL="0" indent="0">
              <a:buNone/>
            </a:pPr>
            <a:r>
              <a:rPr lang="en-US" dirty="0"/>
              <a:t>     attaining their full potential far exceeds the cost.</a:t>
            </a:r>
          </a:p>
          <a:p>
            <a:r>
              <a:rPr lang="en-US" dirty="0"/>
              <a:t>Diversity is the collective of differences and similarities that includes individual and </a:t>
            </a:r>
          </a:p>
          <a:p>
            <a:pPr marL="0" indent="0">
              <a:buNone/>
            </a:pPr>
            <a:r>
              <a:rPr lang="en-US" dirty="0"/>
              <a:t>     organizational characteristics, values, beliefs, experiences, backgrounds, and behaviors.</a:t>
            </a:r>
          </a:p>
          <a:p>
            <a:r>
              <a:rPr lang="en-US" dirty="0"/>
              <a:t>By recognizing and engaging cultural differences with employees it enables leaders to explore its </a:t>
            </a:r>
          </a:p>
          <a:p>
            <a:pPr marL="0" indent="0">
              <a:buNone/>
            </a:pPr>
            <a:r>
              <a:rPr lang="en-US" dirty="0"/>
              <a:t>      impact.</a:t>
            </a:r>
          </a:p>
          <a:p>
            <a:endParaRPr lang="en-US" dirty="0"/>
          </a:p>
        </p:txBody>
      </p:sp>
    </p:spTree>
    <p:extLst>
      <p:ext uri="{BB962C8B-B14F-4D97-AF65-F5344CB8AC3E}">
        <p14:creationId xmlns:p14="http://schemas.microsoft.com/office/powerpoint/2010/main" val="2076228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endParaRPr lang="en-US" dirty="0"/>
          </a:p>
        </p:txBody>
      </p:sp>
      <p:graphicFrame>
        <p:nvGraphicFramePr>
          <p:cNvPr id="35" name="Content Placeholder 2">
            <a:extLst>
              <a:ext uri="{FF2B5EF4-FFF2-40B4-BE49-F238E27FC236}">
                <a16:creationId xmlns:a16="http://schemas.microsoft.com/office/drawing/2014/main" id="{D96E0781-3FC0-BEC5-AB6F-566A46914B96}"/>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433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1958" y="1233241"/>
            <a:ext cx="2430380" cy="4064628"/>
          </a:xfrm>
        </p:spPr>
        <p:txBody>
          <a:bodyPr>
            <a:normAutofit/>
          </a:bodyPr>
          <a:lstStyle/>
          <a:p>
            <a:r>
              <a:rPr lang="en-US" sz="3700">
                <a:solidFill>
                  <a:srgbClr val="FFFFFF"/>
                </a:solidFill>
              </a:rPr>
              <a:t>Conclusion</a:t>
            </a:r>
          </a:p>
        </p:txBody>
      </p:sp>
      <p:sp>
        <p:nvSpPr>
          <p:cNvPr id="28"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0"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4572000" y="820880"/>
            <a:ext cx="3943349" cy="4889350"/>
          </a:xfrm>
        </p:spPr>
        <p:txBody>
          <a:bodyPr anchor="t">
            <a:normAutofit/>
          </a:bodyPr>
          <a:lstStyle/>
          <a:p>
            <a:r>
              <a:rPr lang="en-US" dirty="0"/>
              <a:t>Title IX Coordinator - Ms. Sharonda Porter – 601-877-6124</a:t>
            </a:r>
          </a:p>
          <a:p>
            <a:pPr marL="0" indent="0">
              <a:buNone/>
            </a:pPr>
            <a:r>
              <a:rPr lang="en-US" dirty="0">
                <a:hlinkClick r:id="rId2"/>
              </a:rPr>
              <a:t>svporter@alcorn.edu</a:t>
            </a:r>
            <a:endParaRPr lang="en-US" dirty="0"/>
          </a:p>
          <a:p>
            <a:pPr marL="0" indent="0">
              <a:buNone/>
            </a:pPr>
            <a:r>
              <a:rPr lang="en-US" dirty="0">
                <a:hlinkClick r:id="rId3"/>
              </a:rPr>
              <a:t>Asucompliance@alcorn.edu</a:t>
            </a:r>
            <a:r>
              <a:rPr lang="en-US" dirty="0"/>
              <a:t>	</a:t>
            </a:r>
          </a:p>
          <a:p>
            <a:pPr marL="0" indent="0">
              <a:buNone/>
            </a:pPr>
            <a:r>
              <a:rPr lang="en-US" dirty="0">
                <a:hlinkClick r:id="rId4"/>
              </a:rPr>
              <a:t>TitleIX@alcorn.edu</a:t>
            </a:r>
            <a:r>
              <a:rPr lang="en-US" dirty="0"/>
              <a:t>			</a:t>
            </a:r>
          </a:p>
          <a:p>
            <a:pPr marL="0" indent="0">
              <a:buNone/>
            </a:pPr>
            <a:endParaRPr lang="en-US" dirty="0"/>
          </a:p>
        </p:txBody>
      </p:sp>
      <p:sp>
        <p:nvSpPr>
          <p:cNvPr id="31"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2"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3"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114948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01154" y="982272"/>
            <a:ext cx="2541314" cy="4560970"/>
          </a:xfrm>
        </p:spPr>
        <p:txBody>
          <a:bodyPr>
            <a:normAutofit/>
          </a:bodyPr>
          <a:lstStyle/>
          <a:p>
            <a:r>
              <a:rPr lang="en-US" sz="3500">
                <a:solidFill>
                  <a:srgbClr val="FFFFFF"/>
                </a:solidFill>
              </a:rPr>
              <a:t>What is Title IX?</a:t>
            </a:r>
          </a:p>
        </p:txBody>
      </p:sp>
      <p:sp>
        <p:nvSpPr>
          <p:cNvPr id="18"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Content Placeholder 4">
            <a:extLst>
              <a:ext uri="{FF2B5EF4-FFF2-40B4-BE49-F238E27FC236}">
                <a16:creationId xmlns:a16="http://schemas.microsoft.com/office/drawing/2014/main" id="{A226A52B-0680-A34E-A562-A4FA9FA9F5DB}"/>
              </a:ext>
            </a:extLst>
          </p:cNvPr>
          <p:cNvSpPr>
            <a:spLocks noGrp="1"/>
          </p:cNvSpPr>
          <p:nvPr>
            <p:ph idx="1"/>
          </p:nvPr>
        </p:nvSpPr>
        <p:spPr>
          <a:xfrm>
            <a:off x="3916396" y="1719618"/>
            <a:ext cx="4461623" cy="4334629"/>
          </a:xfrm>
        </p:spPr>
        <p:txBody>
          <a:bodyPr anchor="ctr">
            <a:normAutofit/>
          </a:bodyPr>
          <a:lstStyle/>
          <a:p>
            <a:pPr algn="just"/>
            <a:r>
              <a:rPr lang="en-US" sz="1900" dirty="0">
                <a:solidFill>
                  <a:srgbClr val="FEFFFF"/>
                </a:solidFill>
              </a:rPr>
              <a:t>Title IX is a federal law civil rights law passed as part of the Education Amendments of 1972. This law protects people from discrimination based on sex in education programs or activities that receive federal financial assistance.</a:t>
            </a:r>
          </a:p>
          <a:p>
            <a:pPr lvl="1" algn="just"/>
            <a:r>
              <a:rPr lang="en-US" sz="1900" dirty="0">
                <a:solidFill>
                  <a:srgbClr val="FEFFFF"/>
                </a:solidFill>
              </a:rPr>
              <a:t>“NO person in the United States shall, on the basis of sex, be excluded from participation in, be denied the benefits of, or be subjected to discrimination under any education program or activity receiving Federal financial assistance.”</a:t>
            </a:r>
          </a:p>
        </p:txBody>
      </p:sp>
    </p:spTree>
    <p:extLst>
      <p:ext uri="{BB962C8B-B14F-4D97-AF65-F5344CB8AC3E}">
        <p14:creationId xmlns:p14="http://schemas.microsoft.com/office/powerpoint/2010/main" val="169412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718879" y="800392"/>
            <a:ext cx="7698523" cy="1212102"/>
          </a:xfrm>
        </p:spPr>
        <p:txBody>
          <a:bodyPr>
            <a:normAutofit/>
          </a:bodyPr>
          <a:lstStyle/>
          <a:p>
            <a:r>
              <a:rPr lang="en-US" sz="3500">
                <a:solidFill>
                  <a:srgbClr val="FFFFFF"/>
                </a:solidFill>
              </a:rPr>
              <a:t>Title IX Final Rule</a:t>
            </a:r>
          </a:p>
        </p:txBody>
      </p:sp>
      <p:sp>
        <p:nvSpPr>
          <p:cNvPr id="3" name="Content Placeholder 2"/>
          <p:cNvSpPr>
            <a:spLocks noGrp="1"/>
          </p:cNvSpPr>
          <p:nvPr>
            <p:ph idx="1"/>
          </p:nvPr>
        </p:nvSpPr>
        <p:spPr>
          <a:xfrm>
            <a:off x="1025718" y="2490436"/>
            <a:ext cx="7281746" cy="3567173"/>
          </a:xfrm>
        </p:spPr>
        <p:txBody>
          <a:bodyPr anchor="ctr">
            <a:normAutofit/>
          </a:bodyPr>
          <a:lstStyle/>
          <a:p>
            <a:r>
              <a:rPr lang="en-US" sz="2100" dirty="0"/>
              <a:t>On May 6, 2020, the U.S. Department of Education unveiled a Final Rule changing how colleges and universities must handle allegations of sexual misconduct, harassment, and assault under Title IX of the Education Amendments of 1972, effective as of August 14, 2020.</a:t>
            </a:r>
          </a:p>
          <a:p>
            <a:r>
              <a:rPr lang="en-US" sz="2100" dirty="0"/>
              <a:t>Under the Final Rule, Title IX regulations recognize that sexual harassment, including sexual assault, is unlawful sex discrimination.</a:t>
            </a:r>
          </a:p>
          <a:p>
            <a:pPr marL="0" indent="0">
              <a:buNone/>
            </a:pPr>
            <a:endParaRPr lang="en-US" sz="2100" dirty="0"/>
          </a:p>
        </p:txBody>
      </p:sp>
    </p:spTree>
    <p:extLst>
      <p:ext uri="{BB962C8B-B14F-4D97-AF65-F5344CB8AC3E}">
        <p14:creationId xmlns:p14="http://schemas.microsoft.com/office/powerpoint/2010/main" val="2132527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6F39C2-8746-4599-843B-CED156C40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3333122"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558" y="767258"/>
            <a:ext cx="2407001" cy="5323484"/>
          </a:xfrm>
        </p:spPr>
        <p:txBody>
          <a:bodyPr>
            <a:normAutofit/>
          </a:bodyPr>
          <a:lstStyle/>
          <a:p>
            <a:pPr algn="ctr"/>
            <a:r>
              <a:rPr lang="en-US" sz="2400">
                <a:solidFill>
                  <a:schemeClr val="bg1"/>
                </a:solidFill>
              </a:rPr>
              <a:t>Helpful definitions from the Final Rule:</a:t>
            </a:r>
          </a:p>
        </p:txBody>
      </p:sp>
      <p:sp>
        <p:nvSpPr>
          <p:cNvPr id="13" name="Rectangle 12">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9882"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247CC34-C8E9-A622-486C-63835297755E}"/>
              </a:ext>
            </a:extLst>
          </p:cNvPr>
          <p:cNvGraphicFramePr>
            <a:graphicFrameLocks noGrp="1"/>
          </p:cNvGraphicFramePr>
          <p:nvPr>
            <p:ph idx="1"/>
            <p:extLst>
              <p:ext uri="{D42A27DB-BD31-4B8C-83A1-F6EECF244321}">
                <p14:modId xmlns:p14="http://schemas.microsoft.com/office/powerpoint/2010/main" val="3241997501"/>
              </p:ext>
            </p:extLst>
          </p:nvPr>
        </p:nvGraphicFramePr>
        <p:xfrm>
          <a:off x="3932187" y="1005298"/>
          <a:ext cx="4817176" cy="5085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8475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9A4920-C652-8738-15B1-FEECEF940A9E}"/>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Sexual Discrimination</a:t>
            </a:r>
          </a:p>
        </p:txBody>
      </p:sp>
      <p:sp>
        <p:nvSpPr>
          <p:cNvPr id="7" name="Content Placeholder 6">
            <a:extLst>
              <a:ext uri="{FF2B5EF4-FFF2-40B4-BE49-F238E27FC236}">
                <a16:creationId xmlns:a16="http://schemas.microsoft.com/office/drawing/2014/main" id="{20ED5FD8-62A8-A915-8528-844EFE9C2961}"/>
              </a:ext>
            </a:extLst>
          </p:cNvPr>
          <p:cNvSpPr>
            <a:spLocks noGrp="1"/>
          </p:cNvSpPr>
          <p:nvPr>
            <p:ph idx="1"/>
          </p:nvPr>
        </p:nvSpPr>
        <p:spPr>
          <a:xfrm>
            <a:off x="1028699" y="2318197"/>
            <a:ext cx="7293023" cy="1961195"/>
          </a:xfrm>
        </p:spPr>
        <p:txBody>
          <a:bodyPr anchor="ctr">
            <a:normAutofit/>
          </a:bodyPr>
          <a:lstStyle/>
          <a:p>
            <a:pPr marL="0" indent="0" algn="l">
              <a:buNone/>
            </a:pPr>
            <a:r>
              <a:rPr lang="en-US" sz="1800" b="0" i="0" u="none" strike="noStrike" baseline="0" dirty="0">
                <a:solidFill>
                  <a:srgbClr val="000000"/>
                </a:solidFill>
                <a:latin typeface="Arial" panose="020B0604020202020204" pitchFamily="34" charset="0"/>
              </a:rPr>
              <a:t>Sex discrimination includes sex-based harassment includes quid pro quo, hostile environment, sexual assault, dating violence, domestic violence, and stalking. </a:t>
            </a:r>
            <a:r>
              <a:rPr lang="en-US" sz="1800" b="1" i="0" u="none" strike="noStrike" baseline="0" dirty="0">
                <a:solidFill>
                  <a:srgbClr val="000000"/>
                </a:solidFill>
                <a:latin typeface="Arial" panose="020B0604020202020204" pitchFamily="34" charset="0"/>
              </a:rPr>
              <a:t>(“Discrimination” replaces “harassment”) </a:t>
            </a:r>
            <a:endParaRPr lang="en-US" sz="1700" dirty="0"/>
          </a:p>
        </p:txBody>
      </p:sp>
    </p:spTree>
    <p:extLst>
      <p:ext uri="{BB962C8B-B14F-4D97-AF65-F5344CB8AC3E}">
        <p14:creationId xmlns:p14="http://schemas.microsoft.com/office/powerpoint/2010/main" val="2180732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Who May Receive?</a:t>
            </a:r>
          </a:p>
        </p:txBody>
      </p:sp>
      <p:sp>
        <p:nvSpPr>
          <p:cNvPr id="3" name="Content Placeholder 2"/>
          <p:cNvSpPr>
            <a:spLocks noGrp="1"/>
          </p:cNvSpPr>
          <p:nvPr>
            <p:ph idx="1"/>
          </p:nvPr>
        </p:nvSpPr>
        <p:spPr>
          <a:xfrm>
            <a:off x="3607694" y="649480"/>
            <a:ext cx="4916510" cy="5546047"/>
          </a:xfrm>
        </p:spPr>
        <p:txBody>
          <a:bodyPr anchor="ctr">
            <a:normAutofit/>
          </a:bodyPr>
          <a:lstStyle/>
          <a:p>
            <a:r>
              <a:rPr lang="en-US" sz="1700" dirty="0"/>
              <a:t>Alcorn Responsible Parties who can receive actual knowledge of a grievance:</a:t>
            </a:r>
          </a:p>
          <a:p>
            <a:pPr lvl="1"/>
            <a:r>
              <a:rPr lang="en-US" sz="1700" dirty="0"/>
              <a:t>Title IX Coordinator	</a:t>
            </a:r>
          </a:p>
          <a:p>
            <a:pPr lvl="1"/>
            <a:r>
              <a:rPr lang="en-US" sz="1700" dirty="0"/>
              <a:t>President</a:t>
            </a:r>
          </a:p>
          <a:p>
            <a:pPr lvl="1"/>
            <a:r>
              <a:rPr lang="en-US" sz="1700" dirty="0"/>
              <a:t>Provost</a:t>
            </a:r>
          </a:p>
          <a:p>
            <a:pPr lvl="1"/>
            <a:r>
              <a:rPr lang="en-US" sz="1700" dirty="0"/>
              <a:t>Any Vice President</a:t>
            </a:r>
          </a:p>
          <a:p>
            <a:pPr lvl="1"/>
            <a:r>
              <a:rPr lang="en-US" sz="1700" dirty="0"/>
              <a:t>AVP for HR</a:t>
            </a:r>
          </a:p>
          <a:p>
            <a:pPr lvl="1"/>
            <a:r>
              <a:rPr lang="en-US" sz="1700" dirty="0"/>
              <a:t>Registrar</a:t>
            </a:r>
          </a:p>
          <a:p>
            <a:pPr lvl="1"/>
            <a:r>
              <a:rPr lang="en-US" sz="1700" dirty="0"/>
              <a:t>Campus Police</a:t>
            </a:r>
          </a:p>
          <a:p>
            <a:pPr lvl="1"/>
            <a:r>
              <a:rPr lang="en-US" sz="1700" dirty="0"/>
              <a:t>Health Services (Counseling and health providers may be subject to confidentiality and have some exemptions)</a:t>
            </a:r>
          </a:p>
          <a:p>
            <a:pPr lvl="1"/>
            <a:r>
              <a:rPr lang="en-US" sz="1700" dirty="0"/>
              <a:t>Rector – (May be subject to some exemptions)</a:t>
            </a:r>
          </a:p>
          <a:p>
            <a:pPr lvl="1"/>
            <a:r>
              <a:rPr lang="en-US" sz="1700" dirty="0"/>
              <a:t>Any employee that is employed with Alcorn</a:t>
            </a:r>
          </a:p>
        </p:txBody>
      </p:sp>
    </p:spTree>
    <p:extLst>
      <p:ext uri="{BB962C8B-B14F-4D97-AF65-F5344CB8AC3E}">
        <p14:creationId xmlns:p14="http://schemas.microsoft.com/office/powerpoint/2010/main" val="700096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D531FA-DDEB-040C-07DA-1178DB8A08B7}"/>
              </a:ext>
            </a:extLst>
          </p:cNvPr>
          <p:cNvSpPr>
            <a:spLocks noGrp="1"/>
          </p:cNvSpPr>
          <p:nvPr>
            <p:ph type="title"/>
          </p:nvPr>
        </p:nvSpPr>
        <p:spPr>
          <a:xfrm>
            <a:off x="628650" y="365125"/>
            <a:ext cx="7886700" cy="1325563"/>
          </a:xfrm>
        </p:spPr>
        <p:txBody>
          <a:bodyPr>
            <a:normAutofit/>
          </a:bodyPr>
          <a:lstStyle/>
          <a:p>
            <a:r>
              <a:rPr lang="en-US" sz="4700" dirty="0"/>
              <a:t>Hostile Environment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5F7773-722E-F9E4-8A63-6FC7017DB7FD}"/>
              </a:ext>
            </a:extLst>
          </p:cNvPr>
          <p:cNvSpPr>
            <a:spLocks noGrp="1"/>
          </p:cNvSpPr>
          <p:nvPr>
            <p:ph idx="1"/>
          </p:nvPr>
        </p:nvSpPr>
        <p:spPr>
          <a:xfrm>
            <a:off x="628650" y="1929384"/>
            <a:ext cx="7886700" cy="4251960"/>
          </a:xfrm>
        </p:spPr>
        <p:txBody>
          <a:bodyPr>
            <a:normAutofit/>
          </a:bodyPr>
          <a:lstStyle/>
          <a:p>
            <a:r>
              <a:rPr lang="en-US" sz="900" b="0" i="0" u="none" strike="noStrike" baseline="0">
                <a:latin typeface="Arial" panose="020B0604020202020204" pitchFamily="34" charset="0"/>
              </a:rPr>
              <a:t>Hostile  Environment  Harassment  includes  unwelcome  sex-based  conduct  that  is</a:t>
            </a:r>
          </a:p>
          <a:p>
            <a:pPr marR="990"/>
            <a:r>
              <a:rPr lang="en-US" sz="900" b="0" i="0" u="none" strike="noStrike" baseline="0">
                <a:latin typeface="Arial" panose="020B0604020202020204" pitchFamily="34" charset="0"/>
              </a:rPr>
              <a:t>sufficiently severe OR pervasive, that, based on the totality of the circumstances AND evaluated subjectively and objectively denies or limits a person’s ability to participate in or benefit from the recipient’s education program or activity.</a:t>
            </a:r>
          </a:p>
          <a:p>
            <a:endParaRPr lang="en-US" sz="900" b="0" i="0" u="none" strike="noStrike" baseline="0">
              <a:latin typeface="Arial" panose="020B0604020202020204" pitchFamily="34" charset="0"/>
            </a:endParaRPr>
          </a:p>
          <a:p>
            <a:r>
              <a:rPr lang="en-US" sz="900" b="0" i="0" u="none" strike="noStrike" baseline="0">
                <a:latin typeface="Arial" panose="020B0604020202020204" pitchFamily="34" charset="0"/>
              </a:rPr>
              <a:t>Factors for evaluating whether a hostile environment exists include:</a:t>
            </a:r>
          </a:p>
          <a:p>
            <a:endParaRPr lang="en-US" sz="900" b="0" i="0" u="none" strike="noStrike" baseline="0">
              <a:latin typeface="Arial" panose="020B0604020202020204" pitchFamily="34" charset="0"/>
            </a:endParaRPr>
          </a:p>
          <a:p>
            <a:pPr marR="980"/>
            <a:r>
              <a:rPr lang="en-US" sz="900" b="0" i="0" u="none" strike="noStrike" baseline="0">
                <a:latin typeface="Arial" panose="020B0604020202020204" pitchFamily="34" charset="0"/>
              </a:rPr>
              <a:t>Complainant’s ability to access the education program or activity (Broadly interpreted to include: – Academic, extracurricular, and athletic programs – Activities or school network, bus, class, or facilities)</a:t>
            </a:r>
          </a:p>
          <a:p>
            <a:pPr marR="36610"/>
            <a:r>
              <a:rPr lang="en-US" sz="900" b="0" i="0" u="none" strike="noStrike" baseline="0">
                <a:latin typeface="Arial" panose="020B0604020202020204" pitchFamily="34" charset="0"/>
              </a:rPr>
              <a:t>The type, frequency, and duration of the conduct The parties’ ages, roles, and previous interaction(s) The location and context of the conduct</a:t>
            </a:r>
          </a:p>
          <a:p>
            <a:r>
              <a:rPr lang="en-US" sz="900" b="0" i="0" u="none" strike="noStrike" baseline="0">
                <a:latin typeface="Arial" panose="020B0604020202020204" pitchFamily="34" charset="0"/>
              </a:rPr>
              <a:t>The control the Recipient has over the Respondent</a:t>
            </a:r>
          </a:p>
          <a:p>
            <a:endParaRPr lang="en-US" sz="900" b="0" i="0" u="none" strike="noStrike" baseline="0">
              <a:latin typeface="Arial" panose="020B0604020202020204" pitchFamily="34" charset="0"/>
            </a:endParaRPr>
          </a:p>
          <a:p>
            <a:r>
              <a:rPr lang="fr-FR" sz="900" b="0" i="0" u="none" strike="noStrike" baseline="0">
                <a:latin typeface="Arial" panose="020B0604020202020204" pitchFamily="34" charset="0"/>
              </a:rPr>
              <a:t>Hostile Environment (De Minimis Harm)</a:t>
            </a:r>
          </a:p>
          <a:p>
            <a:r>
              <a:rPr lang="en-US" sz="900" b="0" i="0" u="none" strike="noStrike" baseline="0">
                <a:latin typeface="Arial" panose="020B0604020202020204" pitchFamily="34" charset="0"/>
              </a:rPr>
              <a:t>Policy or practice preventing participation in a program or activity consistent with gender identity “subjects a person to more than de minimis harm on the basis of sex.”</a:t>
            </a:r>
          </a:p>
          <a:p>
            <a:endParaRPr lang="en-US" sz="900" b="0" i="0" u="none" strike="noStrike" baseline="0">
              <a:latin typeface="Arial" panose="020B0604020202020204" pitchFamily="34" charset="0"/>
            </a:endParaRPr>
          </a:p>
          <a:p>
            <a:r>
              <a:rPr lang="en-US" sz="900" b="0" i="0" u="none" strike="noStrike" baseline="0">
                <a:latin typeface="Arial" panose="020B0604020202020204" pitchFamily="34" charset="0"/>
              </a:rPr>
              <a:t>Hostile Environment (Jurisdiction)</a:t>
            </a:r>
          </a:p>
          <a:p>
            <a:endParaRPr lang="en-US" sz="900" b="0" i="0" u="none" strike="noStrike" baseline="0">
              <a:latin typeface="Arial" panose="020B0604020202020204" pitchFamily="34" charset="0"/>
            </a:endParaRPr>
          </a:p>
          <a:p>
            <a:r>
              <a:rPr lang="en-US" sz="900" b="0" i="0" u="none" strike="noStrike" baseline="0">
                <a:latin typeface="Arial" panose="020B0604020202020204" pitchFamily="34" charset="0"/>
              </a:rPr>
              <a:t>Occurred in your program or activity is subject to your disciplinary authority that has led to a hostile environment within your program or activity.</a:t>
            </a:r>
          </a:p>
          <a:p>
            <a:endParaRPr lang="en-US" sz="900"/>
          </a:p>
        </p:txBody>
      </p:sp>
    </p:spTree>
    <p:extLst>
      <p:ext uri="{BB962C8B-B14F-4D97-AF65-F5344CB8AC3E}">
        <p14:creationId xmlns:p14="http://schemas.microsoft.com/office/powerpoint/2010/main" val="1211774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Key Categories of Prohibited Conduct</a:t>
            </a:r>
          </a:p>
        </p:txBody>
      </p:sp>
      <p:sp>
        <p:nvSpPr>
          <p:cNvPr id="11" name="Content Placeholder 2"/>
          <p:cNvSpPr>
            <a:spLocks noGrp="1"/>
          </p:cNvSpPr>
          <p:nvPr>
            <p:ph idx="1"/>
          </p:nvPr>
        </p:nvSpPr>
        <p:spPr>
          <a:xfrm>
            <a:off x="3607694" y="649480"/>
            <a:ext cx="4916510" cy="5546047"/>
          </a:xfrm>
        </p:spPr>
        <p:txBody>
          <a:bodyPr anchor="ctr">
            <a:normAutofit/>
          </a:bodyPr>
          <a:lstStyle/>
          <a:p>
            <a:r>
              <a:rPr lang="en-US" sz="1700" dirty="0"/>
              <a:t>Dating Violence – Sexual or physical abuse, threats of such abuse, existence of the relationship is based on the totality of the circumstances.</a:t>
            </a:r>
          </a:p>
          <a:p>
            <a:r>
              <a:rPr lang="en-US" sz="1700" dirty="0"/>
              <a:t>Domestic Violence- Spouse or intimate partner.  Share a child together or cohabitate.</a:t>
            </a:r>
          </a:p>
          <a:p>
            <a:r>
              <a:rPr lang="en-US" sz="1700" dirty="0"/>
              <a:t>Stalking – course of conduct that would cause a person to fear for his or her safety or the safety of others or suffer substantial emotional distress.</a:t>
            </a:r>
          </a:p>
          <a:p>
            <a:r>
              <a:rPr lang="en-US" sz="1700" dirty="0"/>
              <a:t>Sexual exploitation – taking non consensual or abusive sexual advantage of another for one’s own advantage or benefit.</a:t>
            </a:r>
          </a:p>
          <a:p>
            <a:r>
              <a:rPr lang="en-US" sz="1700" dirty="0"/>
              <a:t>Non Consensual sexual contact – Any physical contact with another person of a sexual nature without the person’s consent.</a:t>
            </a:r>
          </a:p>
          <a:p>
            <a:r>
              <a:rPr lang="en-US" sz="1700" dirty="0"/>
              <a:t>Non consensual sexual penetration – any penetration of another’s body parts without the person’s consent.</a:t>
            </a:r>
          </a:p>
          <a:p>
            <a:r>
              <a:rPr lang="en-US" sz="1700" dirty="0"/>
              <a:t>Sexual Harassment -  Unwelcome or unwanted sexual advances.</a:t>
            </a:r>
          </a:p>
        </p:txBody>
      </p:sp>
    </p:spTree>
    <p:extLst>
      <p:ext uri="{BB962C8B-B14F-4D97-AF65-F5344CB8AC3E}">
        <p14:creationId xmlns:p14="http://schemas.microsoft.com/office/powerpoint/2010/main" val="2743252254"/>
      </p:ext>
    </p:extLst>
  </p:cSld>
  <p:clrMapOvr>
    <a:masterClrMapping/>
  </p:clrMapOvr>
</p:sld>
</file>

<file path=ppt/theme/theme1.xml><?xml version="1.0" encoding="utf-8"?>
<a:theme xmlns:a="http://schemas.openxmlformats.org/drawingml/2006/main" name="Office Theme">
  <a:themeElements>
    <a:clrScheme name="Alcorn">
      <a:dk1>
        <a:srgbClr val="000000"/>
      </a:dk1>
      <a:lt1>
        <a:srgbClr val="FFFFFF"/>
      </a:lt1>
      <a:dk2>
        <a:srgbClr val="502C6D"/>
      </a:dk2>
      <a:lt2>
        <a:srgbClr val="E7E6E6"/>
      </a:lt2>
      <a:accent1>
        <a:srgbClr val="502C6D"/>
      </a:accent1>
      <a:accent2>
        <a:srgbClr val="CC8A00"/>
      </a:accent2>
      <a:accent3>
        <a:srgbClr val="898D8D"/>
      </a:accent3>
      <a:accent4>
        <a:srgbClr val="FFD779"/>
      </a:accent4>
      <a:accent5>
        <a:srgbClr val="D5A3FF"/>
      </a:accent5>
      <a:accent6>
        <a:srgbClr val="F5FCFF"/>
      </a:accent6>
      <a:hlink>
        <a:srgbClr val="502C6D"/>
      </a:hlink>
      <a:folHlink>
        <a:srgbClr val="5A5D5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008FAC4EBA5146B0317FED0180E9E3" ma:contentTypeVersion="4" ma:contentTypeDescription="Create a new document." ma:contentTypeScope="" ma:versionID="570c9a8c52823ef3ec2ac8c2f17df0c3">
  <xsd:schema xmlns:xsd="http://www.w3.org/2001/XMLSchema" xmlns:xs="http://www.w3.org/2001/XMLSchema" xmlns:p="http://schemas.microsoft.com/office/2006/metadata/properties" xmlns:ns3="8f7f9574-28e6-44c7-831e-d83354a445c9" targetNamespace="http://schemas.microsoft.com/office/2006/metadata/properties" ma:root="true" ma:fieldsID="7f9a5f55ea9127a20a94eabf1735b8d1" ns3:_="">
    <xsd:import namespace="8f7f9574-28e6-44c7-831e-d83354a445c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7f9574-28e6-44c7-831e-d83354a445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A0284F-4BFC-4676-9339-0892D118CF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7f9574-28e6-44c7-831e-d83354a445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0F1827-8529-4A8C-A488-2156DEAAF960}">
  <ds:schemaRefs>
    <ds:schemaRef ds:uri="http://www.w3.org/XML/1998/namespace"/>
    <ds:schemaRef ds:uri="8f7f9574-28e6-44c7-831e-d83354a445c9"/>
    <ds:schemaRef ds:uri="http://schemas.openxmlformats.org/package/2006/metadata/core-properties"/>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E61AD055-7F21-4541-BD84-D14257E2C3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2037</TotalTime>
  <Words>2167</Words>
  <Application>Microsoft Office PowerPoint</Application>
  <PresentationFormat>Overhead</PresentationFormat>
  <Paragraphs>183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TITLE IX ANNUAL TRAINING Mandatory Updates Title IX Final Rule</vt:lpstr>
      <vt:lpstr>AGENDA</vt:lpstr>
      <vt:lpstr>What is Title IX?</vt:lpstr>
      <vt:lpstr>Title IX Final Rule</vt:lpstr>
      <vt:lpstr>Helpful definitions from the Final Rule:</vt:lpstr>
      <vt:lpstr>Sexual Discrimination</vt:lpstr>
      <vt:lpstr>Who May Receive?</vt:lpstr>
      <vt:lpstr>Hostile Environment</vt:lpstr>
      <vt:lpstr>Key Categories of Prohibited Conduct</vt:lpstr>
      <vt:lpstr>Formal Complaint</vt:lpstr>
      <vt:lpstr>Conditions for a Formal Title IX Complaint</vt:lpstr>
      <vt:lpstr>Additional Conditions for a formal Title IX complaint</vt:lpstr>
      <vt:lpstr>When a Title IX formal complaint is filed</vt:lpstr>
      <vt:lpstr>Formal Complaint – Grievance Procedure</vt:lpstr>
      <vt:lpstr>Grievance Process</vt:lpstr>
      <vt:lpstr>Grievance Process Cont..</vt:lpstr>
      <vt:lpstr>Formal Grievance Process Roles</vt:lpstr>
      <vt:lpstr>Standard of Evidence</vt:lpstr>
      <vt:lpstr>Pregnancy</vt:lpstr>
      <vt:lpstr>Pregnancy Cont..</vt:lpstr>
      <vt:lpstr>Pregnancy Cont..</vt:lpstr>
      <vt:lpstr>Summary</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Porter, Sharonda</cp:lastModifiedBy>
  <cp:revision>39</cp:revision>
  <dcterms:created xsi:type="dcterms:W3CDTF">2019-06-28T16:38:41Z</dcterms:created>
  <dcterms:modified xsi:type="dcterms:W3CDTF">2023-07-28T13:41:49Z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0x010100BE008FAC4EBA5146B0317FED0180E9E3</vt:lpwstr>
  </property>
</Properties>
</file>