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73" r:id="rId5"/>
    <p:sldId id="277" r:id="rId6"/>
    <p:sldId id="265" r:id="rId7"/>
    <p:sldId id="270" r:id="rId8"/>
    <p:sldId id="271" r:id="rId9"/>
    <p:sldId id="276" r:id="rId10"/>
    <p:sldId id="275" r:id="rId11"/>
    <p:sldId id="279" r:id="rId12"/>
    <p:sldId id="278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64" autoAdjust="0"/>
  </p:normalViewPr>
  <p:slideViewPr>
    <p:cSldViewPr snapToGrid="0">
      <p:cViewPr varScale="1">
        <p:scale>
          <a:sx n="80" d="100"/>
          <a:sy n="80" d="100"/>
        </p:scale>
        <p:origin x="701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8F990B-24E5-4499-8C79-4ED219295F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5E1768-BE9B-4942-A8CB-EFAD2A74CC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8B1D3-CA11-462C-8816-123A2688E88A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D7F43-CABD-4887-B9A6-4547FDC501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62B5D-88F2-4AEE-AFD3-46FC212370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33B2F-C487-4AD4-A204-7F6ECAAF7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76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F1E18-A233-4803-B0B0-268AE51B02D8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8AD7B-6C45-4427-8F54-14247E29E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69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8AD7B-6C45-4427-8F54-14247E29ED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996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8AD7B-6C45-4427-8F54-14247E29ED0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57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8AD7B-6C45-4427-8F54-14247E29ED0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284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8AD7B-6C45-4427-8F54-14247E29ED0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392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8AD7B-6C45-4427-8F54-14247E29ED0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88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8AD7B-6C45-4427-8F54-14247E29ED0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789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8AD7B-6C45-4427-8F54-14247E29ED0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04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8AD7B-6C45-4427-8F54-14247E29ED0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56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AB775-A837-E688-F55A-29A70BC0A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04804A-EE6D-89CC-0211-790D5FEB8B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4C4E4E-4D28-9650-E6C3-B2554801D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418A8-9C7B-E64C-86AD-2C3554C4F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8AD7B-6C45-4427-8F54-14247E29ED0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082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8AD7B-6C45-4427-8F54-14247E29ED0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7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0DE9-1B5A-4A39-ADDF-7688D81CD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1116000"/>
            <a:ext cx="5400000" cy="5256000"/>
          </a:xfrm>
          <a:solidFill>
            <a:schemeClr val="accent5">
              <a:lumMod val="50000"/>
            </a:schemeClr>
          </a:solidFill>
        </p:spPr>
        <p:txBody>
          <a:bodyPr tIns="252000" anchor="ctr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9F4F5C-1F9D-4AAE-815B-747B521A5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244" y="5879308"/>
            <a:ext cx="5029512" cy="392245"/>
          </a:xfrm>
        </p:spPr>
        <p:txBody>
          <a:bodyPr>
            <a:normAutofit/>
          </a:bodyPr>
          <a:lstStyle>
            <a:lvl1pPr marL="0" indent="0" algn="ctr">
              <a:buNone/>
              <a:defRPr sz="18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91D6E6-C85E-4B8A-B36A-C2C790D8DF4D}"/>
              </a:ext>
            </a:extLst>
          </p:cNvPr>
          <p:cNvSpPr/>
          <p:nvPr userDrawn="1"/>
        </p:nvSpPr>
        <p:spPr>
          <a:xfrm>
            <a:off x="864000" y="6372000"/>
            <a:ext cx="540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68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4A67-43C8-4844-90CB-52E94C129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29BED-AEBD-4EC8-9ED6-0E654740E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317FC-BA34-47D6-B727-40C7C83D7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02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Midd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4A67-43C8-4844-90CB-52E94C12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622"/>
            <a:ext cx="4114800" cy="1940756"/>
          </a:xfrm>
        </p:spPr>
        <p:txBody>
          <a:bodyPr/>
          <a:lstStyle>
            <a:lvl1pPr algn="ctr">
              <a:defRPr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29BED-AEBD-4EC8-9ED6-0E654740E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317FC-BA34-47D6-B727-40C7C83D7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74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4A67-43C8-4844-90CB-52E94C12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190" y="2772428"/>
            <a:ext cx="7289620" cy="2348315"/>
          </a:xfrm>
        </p:spPr>
        <p:txBody>
          <a:bodyPr anchor="t"/>
          <a:lstStyle>
            <a:lvl1pPr algn="ctr">
              <a:defRPr i="1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29BED-AEBD-4EC8-9ED6-0E654740E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317FC-BA34-47D6-B727-40C7C83D7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91CA36-8A6A-4E57-8DEA-8AB642C2C3E6}"/>
              </a:ext>
            </a:extLst>
          </p:cNvPr>
          <p:cNvGrpSpPr/>
          <p:nvPr userDrawn="1"/>
        </p:nvGrpSpPr>
        <p:grpSpPr>
          <a:xfrm>
            <a:off x="5562369" y="981299"/>
            <a:ext cx="1067263" cy="809829"/>
            <a:chOff x="5539813" y="981299"/>
            <a:chExt cx="1067263" cy="809829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88700BE6-09BC-484A-9BE2-AB6B8F5802BC}"/>
                </a:ext>
              </a:extLst>
            </p:cNvPr>
            <p:cNvSpPr/>
            <p:nvPr/>
          </p:nvSpPr>
          <p:spPr>
            <a:xfrm rot="5400000">
              <a:off x="5851587" y="1035639"/>
              <a:ext cx="809829" cy="701149"/>
            </a:xfrm>
            <a:prstGeom prst="pent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0C6E262-3E21-4999-B5BE-DE8EE956CD9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802453" y="1125304"/>
              <a:ext cx="541983" cy="494781"/>
            </a:xfrm>
            <a:custGeom>
              <a:avLst/>
              <a:gdLst>
                <a:gd name="connsiteX0" fmla="*/ 226139 w 417600"/>
                <a:gd name="connsiteY0" fmla="*/ 0 h 681160"/>
                <a:gd name="connsiteX1" fmla="*/ 417600 w 417600"/>
                <a:gd name="connsiteY1" fmla="*/ 191461 h 681160"/>
                <a:gd name="connsiteX2" fmla="*/ 417600 w 417600"/>
                <a:gd name="connsiteY2" fmla="*/ 489699 h 681160"/>
                <a:gd name="connsiteX3" fmla="*/ 226139 w 417600"/>
                <a:gd name="connsiteY3" fmla="*/ 681160 h 681160"/>
                <a:gd name="connsiteX4" fmla="*/ 0 w 417600"/>
                <a:gd name="connsiteY4" fmla="*/ 340580 h 68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600" h="681160">
                  <a:moveTo>
                    <a:pt x="226139" y="0"/>
                  </a:moveTo>
                  <a:lnTo>
                    <a:pt x="417600" y="191461"/>
                  </a:lnTo>
                  <a:lnTo>
                    <a:pt x="417600" y="489699"/>
                  </a:lnTo>
                  <a:lnTo>
                    <a:pt x="226139" y="681160"/>
                  </a:lnTo>
                  <a:lnTo>
                    <a:pt x="0" y="34058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DA1C7718-1C79-46F9-B6EA-CCE44857FE3E}"/>
                </a:ext>
              </a:extLst>
            </p:cNvPr>
            <p:cNvSpPr/>
            <p:nvPr/>
          </p:nvSpPr>
          <p:spPr>
            <a:xfrm rot="16200000">
              <a:off x="5485473" y="1035639"/>
              <a:ext cx="809829" cy="701149"/>
            </a:xfrm>
            <a:prstGeom prst="pent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4230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Midd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4A67-43C8-4844-90CB-52E94C12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0" y="2766218"/>
            <a:ext cx="4114800" cy="1325563"/>
          </a:xfrm>
        </p:spPr>
        <p:txBody>
          <a:bodyPr/>
          <a:lstStyle>
            <a:lvl1pPr algn="ctr">
              <a:defRPr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29BED-AEBD-4EC8-9ED6-0E654740E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317FC-BA34-47D6-B727-40C7C83D7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22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99EBE-63AA-4624-816D-5196813699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4C175-C936-42DD-97D7-B01713E9DE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38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CAD1C-12E9-473E-A027-0E505EB5D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B966F-9FBA-4EFC-91B9-E2C18B7BB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6D027-D803-40DE-B7CF-1F8B2BE64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B76F06-47D6-453A-A4A1-414C7BE626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551AAD-7A7D-4A14-BAA2-86E8053D57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3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9E615AB-0D5C-403A-BF73-26590545F7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58639 w 12192000"/>
              <a:gd name="connsiteY0" fmla="*/ 344907 h 6858000"/>
              <a:gd name="connsiteX1" fmla="*/ 6069362 w 12192000"/>
              <a:gd name="connsiteY1" fmla="*/ 344907 h 6858000"/>
              <a:gd name="connsiteX2" fmla="*/ 6069362 w 12192000"/>
              <a:gd name="connsiteY2" fmla="*/ 1115999 h 6858000"/>
              <a:gd name="connsiteX3" fmla="*/ 1058639 w 12192000"/>
              <a:gd name="connsiteY3" fmla="*/ 1115999 h 6858000"/>
              <a:gd name="connsiteX4" fmla="*/ 1033586 w 12192000"/>
              <a:gd name="connsiteY4" fmla="*/ 318051 h 6858000"/>
              <a:gd name="connsiteX5" fmla="*/ 1033586 w 12192000"/>
              <a:gd name="connsiteY5" fmla="*/ 1115999 h 6858000"/>
              <a:gd name="connsiteX6" fmla="*/ 864000 w 12192000"/>
              <a:gd name="connsiteY6" fmla="*/ 1115999 h 6858000"/>
              <a:gd name="connsiteX7" fmla="*/ 864000 w 12192000"/>
              <a:gd name="connsiteY7" fmla="*/ 6371999 h 6858000"/>
              <a:gd name="connsiteX8" fmla="*/ 864000 w 12192000"/>
              <a:gd name="connsiteY8" fmla="*/ 6479999 h 6858000"/>
              <a:gd name="connsiteX9" fmla="*/ 6264000 w 12192000"/>
              <a:gd name="connsiteY9" fmla="*/ 6479999 h 6858000"/>
              <a:gd name="connsiteX10" fmla="*/ 6264000 w 12192000"/>
              <a:gd name="connsiteY10" fmla="*/ 6371999 h 6858000"/>
              <a:gd name="connsiteX11" fmla="*/ 6264000 w 12192000"/>
              <a:gd name="connsiteY11" fmla="*/ 1115999 h 6858000"/>
              <a:gd name="connsiteX12" fmla="*/ 6094416 w 12192000"/>
              <a:gd name="connsiteY12" fmla="*/ 1115999 h 6858000"/>
              <a:gd name="connsiteX13" fmla="*/ 6094416 w 12192000"/>
              <a:gd name="connsiteY13" fmla="*/ 318051 h 6858000"/>
              <a:gd name="connsiteX14" fmla="*/ 0 w 12192000"/>
              <a:gd name="connsiteY14" fmla="*/ 0 h 6858000"/>
              <a:gd name="connsiteX15" fmla="*/ 12192000 w 12192000"/>
              <a:gd name="connsiteY15" fmla="*/ 0 h 6858000"/>
              <a:gd name="connsiteX16" fmla="*/ 12192000 w 12192000"/>
              <a:gd name="connsiteY16" fmla="*/ 6858000 h 6858000"/>
              <a:gd name="connsiteX17" fmla="*/ 0 w 12192000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6858000">
                <a:moveTo>
                  <a:pt x="1058639" y="344907"/>
                </a:moveTo>
                <a:lnTo>
                  <a:pt x="6069362" y="344907"/>
                </a:lnTo>
                <a:lnTo>
                  <a:pt x="6069362" y="1115999"/>
                </a:lnTo>
                <a:lnTo>
                  <a:pt x="1058639" y="1115999"/>
                </a:lnTo>
                <a:close/>
                <a:moveTo>
                  <a:pt x="1033586" y="318051"/>
                </a:moveTo>
                <a:lnTo>
                  <a:pt x="1033586" y="1115999"/>
                </a:lnTo>
                <a:lnTo>
                  <a:pt x="864000" y="1115999"/>
                </a:lnTo>
                <a:lnTo>
                  <a:pt x="864000" y="6371999"/>
                </a:lnTo>
                <a:lnTo>
                  <a:pt x="864000" y="6479999"/>
                </a:lnTo>
                <a:lnTo>
                  <a:pt x="6264000" y="6479999"/>
                </a:lnTo>
                <a:lnTo>
                  <a:pt x="6264000" y="6371999"/>
                </a:lnTo>
                <a:lnTo>
                  <a:pt x="6264000" y="1115999"/>
                </a:lnTo>
                <a:lnTo>
                  <a:pt x="6094416" y="1115999"/>
                </a:lnTo>
                <a:lnTo>
                  <a:pt x="6094416" y="31805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Ins="792000" anchor="ctr">
            <a:noAutofit/>
          </a:bodyPr>
          <a:lstStyle>
            <a:lvl1pPr marL="0" indent="0" algn="r">
              <a:buNone/>
              <a:defRPr i="1"/>
            </a:lvl1pPr>
          </a:lstStyle>
          <a:p>
            <a:r>
              <a:rPr lang="en-US" dirty="0"/>
              <a:t>Drag &amp; Drop or Insert Your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30DE9-1B5A-4A39-ADDF-7688D81CD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1116000"/>
            <a:ext cx="5400000" cy="5256000"/>
          </a:xfrm>
          <a:noFill/>
        </p:spPr>
        <p:txBody>
          <a:bodyPr tIns="252000" anchor="ctr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9F4F5C-1F9D-4AAE-815B-747B521A5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244" y="5879308"/>
            <a:ext cx="5029512" cy="392245"/>
          </a:xfrm>
        </p:spPr>
        <p:txBody>
          <a:bodyPr>
            <a:normAutofit/>
          </a:bodyPr>
          <a:lstStyle>
            <a:lvl1pPr marL="0" indent="0" algn="ctr">
              <a:buNone/>
              <a:defRPr sz="18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7BC130-4A17-4F0C-9A10-476CFDF6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000" y="6372000"/>
            <a:ext cx="540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2F4497-ABB8-41B2-93D0-ECD1832AAAD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3586" y="318052"/>
            <a:ext cx="5060830" cy="5424867"/>
          </a:xfrm>
          <a:custGeom>
            <a:avLst/>
            <a:gdLst>
              <a:gd name="connsiteX0" fmla="*/ 29714 w 6002337"/>
              <a:gd name="connsiteY0" fmla="*/ 31852 h 6434099"/>
              <a:gd name="connsiteX1" fmla="*/ 29714 w 6002337"/>
              <a:gd name="connsiteY1" fmla="*/ 6402247 h 6434099"/>
              <a:gd name="connsiteX2" fmla="*/ 5972622 w 6002337"/>
              <a:gd name="connsiteY2" fmla="*/ 6402247 h 6434099"/>
              <a:gd name="connsiteX3" fmla="*/ 5972622 w 6002337"/>
              <a:gd name="connsiteY3" fmla="*/ 31852 h 6434099"/>
              <a:gd name="connsiteX4" fmla="*/ 0 w 6002337"/>
              <a:gd name="connsiteY4" fmla="*/ 0 h 6434099"/>
              <a:gd name="connsiteX5" fmla="*/ 6002337 w 6002337"/>
              <a:gd name="connsiteY5" fmla="*/ 0 h 6434099"/>
              <a:gd name="connsiteX6" fmla="*/ 6002337 w 6002337"/>
              <a:gd name="connsiteY6" fmla="*/ 6434099 h 6434099"/>
              <a:gd name="connsiteX7" fmla="*/ 0 w 6002337"/>
              <a:gd name="connsiteY7" fmla="*/ 6434099 h 643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2337" h="6434099">
                <a:moveTo>
                  <a:pt x="29714" y="31852"/>
                </a:moveTo>
                <a:lnTo>
                  <a:pt x="29714" y="6402247"/>
                </a:lnTo>
                <a:lnTo>
                  <a:pt x="5972622" y="6402247"/>
                </a:lnTo>
                <a:lnTo>
                  <a:pt x="5972622" y="31852"/>
                </a:lnTo>
                <a:close/>
                <a:moveTo>
                  <a:pt x="0" y="0"/>
                </a:moveTo>
                <a:lnTo>
                  <a:pt x="6002337" y="0"/>
                </a:lnTo>
                <a:lnTo>
                  <a:pt x="6002337" y="6434099"/>
                </a:lnTo>
                <a:lnTo>
                  <a:pt x="0" y="643409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B1BC04-99B8-4293-A596-337F37F17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77308" y="1571348"/>
            <a:ext cx="1143665" cy="881149"/>
            <a:chOff x="2977308" y="1366554"/>
            <a:chExt cx="1143665" cy="88114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8B0B3A-3298-4A20-B81B-EEB3B81B6FBC}"/>
                </a:ext>
              </a:extLst>
            </p:cNvPr>
            <p:cNvGrpSpPr/>
            <p:nvPr/>
          </p:nvGrpSpPr>
          <p:grpSpPr>
            <a:xfrm>
              <a:off x="2977308" y="1366554"/>
              <a:ext cx="1143665" cy="701149"/>
              <a:chOff x="3255455" y="1367454"/>
              <a:chExt cx="681160" cy="4176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312435D-F0FE-415F-BE90-B91941F4FDC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387235" y="1235674"/>
                <a:ext cx="417600" cy="681160"/>
              </a:xfrm>
              <a:custGeom>
                <a:avLst/>
                <a:gdLst>
                  <a:gd name="connsiteX0" fmla="*/ 226139 w 417600"/>
                  <a:gd name="connsiteY0" fmla="*/ 0 h 681160"/>
                  <a:gd name="connsiteX1" fmla="*/ 417600 w 417600"/>
                  <a:gd name="connsiteY1" fmla="*/ 191461 h 681160"/>
                  <a:gd name="connsiteX2" fmla="*/ 417600 w 417600"/>
                  <a:gd name="connsiteY2" fmla="*/ 489699 h 681160"/>
                  <a:gd name="connsiteX3" fmla="*/ 226139 w 417600"/>
                  <a:gd name="connsiteY3" fmla="*/ 681160 h 681160"/>
                  <a:gd name="connsiteX4" fmla="*/ 0 w 417600"/>
                  <a:gd name="connsiteY4" fmla="*/ 340580 h 68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600" h="681160">
                    <a:moveTo>
                      <a:pt x="226139" y="0"/>
                    </a:moveTo>
                    <a:lnTo>
                      <a:pt x="417600" y="191461"/>
                    </a:lnTo>
                    <a:lnTo>
                      <a:pt x="417600" y="489699"/>
                    </a:lnTo>
                    <a:lnTo>
                      <a:pt x="226139" y="681160"/>
                    </a:lnTo>
                    <a:lnTo>
                      <a:pt x="0" y="340580"/>
                    </a:lnTo>
                    <a:close/>
                  </a:path>
                </a:pathLst>
              </a:cu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Pentagon 22">
                <a:extLst>
                  <a:ext uri="{FF2B5EF4-FFF2-40B4-BE49-F238E27FC236}">
                    <a16:creationId xmlns:a16="http://schemas.microsoft.com/office/drawing/2014/main" id="{C4B24F98-5089-43E0-B83E-C75A400D8C23}"/>
                  </a:ext>
                </a:extLst>
              </p:cNvPr>
              <p:cNvSpPr/>
              <p:nvPr/>
            </p:nvSpPr>
            <p:spPr>
              <a:xfrm>
                <a:off x="3354871" y="1367454"/>
                <a:ext cx="482329" cy="417600"/>
              </a:xfrm>
              <a:prstGeom prst="pentagon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C24F3AB-57F5-41DC-8E65-2EBF42D7B729}"/>
                </a:ext>
              </a:extLst>
            </p:cNvPr>
            <p:cNvGrpSpPr/>
            <p:nvPr/>
          </p:nvGrpSpPr>
          <p:grpSpPr>
            <a:xfrm rot="10800000">
              <a:off x="2977308" y="1546554"/>
              <a:ext cx="1143665" cy="701149"/>
              <a:chOff x="3255455" y="1367454"/>
              <a:chExt cx="681160" cy="4176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9DD331A-1BA6-4E0B-A15B-8474C9E779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387235" y="1235674"/>
                <a:ext cx="417600" cy="681160"/>
              </a:xfrm>
              <a:custGeom>
                <a:avLst/>
                <a:gdLst>
                  <a:gd name="connsiteX0" fmla="*/ 226139 w 417600"/>
                  <a:gd name="connsiteY0" fmla="*/ 0 h 681160"/>
                  <a:gd name="connsiteX1" fmla="*/ 417600 w 417600"/>
                  <a:gd name="connsiteY1" fmla="*/ 191461 h 681160"/>
                  <a:gd name="connsiteX2" fmla="*/ 417600 w 417600"/>
                  <a:gd name="connsiteY2" fmla="*/ 489699 h 681160"/>
                  <a:gd name="connsiteX3" fmla="*/ 226139 w 417600"/>
                  <a:gd name="connsiteY3" fmla="*/ 681160 h 681160"/>
                  <a:gd name="connsiteX4" fmla="*/ 0 w 417600"/>
                  <a:gd name="connsiteY4" fmla="*/ 340580 h 68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600" h="681160">
                    <a:moveTo>
                      <a:pt x="226139" y="0"/>
                    </a:moveTo>
                    <a:lnTo>
                      <a:pt x="417600" y="191461"/>
                    </a:lnTo>
                    <a:lnTo>
                      <a:pt x="417600" y="489699"/>
                    </a:lnTo>
                    <a:lnTo>
                      <a:pt x="226139" y="681160"/>
                    </a:lnTo>
                    <a:lnTo>
                      <a:pt x="0" y="340580"/>
                    </a:lnTo>
                    <a:close/>
                  </a:path>
                </a:pathLst>
              </a:cu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Pentagon 20">
                <a:extLst>
                  <a:ext uri="{FF2B5EF4-FFF2-40B4-BE49-F238E27FC236}">
                    <a16:creationId xmlns:a16="http://schemas.microsoft.com/office/drawing/2014/main" id="{50CA7A46-A1C2-4E14-964D-FAC5F14EFFE4}"/>
                  </a:ext>
                </a:extLst>
              </p:cNvPr>
              <p:cNvSpPr/>
              <p:nvPr/>
            </p:nvSpPr>
            <p:spPr>
              <a:xfrm>
                <a:off x="3354871" y="1367454"/>
                <a:ext cx="482329" cy="417600"/>
              </a:xfrm>
              <a:prstGeom prst="pentagon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3279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E8E7E-A870-4B74-A94F-C1783C13E2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0F1DA79-07F8-4E44-BA4E-4006191F1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652" y="4983093"/>
            <a:ext cx="9664148" cy="1325563"/>
          </a:xfrm>
          <a:solidFill>
            <a:schemeClr val="accent5">
              <a:lumMod val="50000"/>
            </a:schemeClr>
          </a:solidFill>
        </p:spPr>
        <p:txBody>
          <a:bodyPr lIns="360000" rIns="90000">
            <a:normAutofit/>
          </a:bodyPr>
          <a:lstStyle>
            <a:lvl1pPr>
              <a:defRPr sz="4000"/>
            </a:lvl1pPr>
          </a:lstStyle>
          <a:p>
            <a:r>
              <a:rPr lang="en-US" noProof="0"/>
              <a:t>YOUR 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F45F1-1F6E-4470-8663-FE748A02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02196" y="5135035"/>
            <a:ext cx="3932237" cy="102167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30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E8E7E-A870-4B74-A94F-C1783C13E2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0F1DA79-07F8-4E44-BA4E-4006191F1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652" y="4983093"/>
            <a:ext cx="9664148" cy="1325563"/>
          </a:xfrm>
          <a:solidFill>
            <a:schemeClr val="accent5">
              <a:lumMod val="50000"/>
            </a:schemeClr>
          </a:solidFill>
        </p:spPr>
        <p:txBody>
          <a:bodyPr lIns="5670000" rIns="360000">
            <a:normAutofit/>
          </a:bodyPr>
          <a:lstStyle>
            <a:lvl1pPr algn="ctr">
              <a:defRPr sz="4000"/>
            </a:lvl1pPr>
          </a:lstStyle>
          <a:p>
            <a:r>
              <a:rPr lang="en-US" noProof="0"/>
              <a:t>YOUR 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F45F1-1F6E-4470-8663-FE748A02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9652" y="5135035"/>
            <a:ext cx="5886805" cy="10216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88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5125BB-6786-4FBA-908D-90C8A825820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custGeom>
            <a:avLst/>
            <a:gdLst>
              <a:gd name="connsiteX0" fmla="*/ 5575106 w 12182427"/>
              <a:gd name="connsiteY0" fmla="*/ 344908 h 6858000"/>
              <a:gd name="connsiteX1" fmla="*/ 8088376 w 12182427"/>
              <a:gd name="connsiteY1" fmla="*/ 344908 h 6858000"/>
              <a:gd name="connsiteX2" fmla="*/ 9107057 w 12182427"/>
              <a:gd name="connsiteY2" fmla="*/ 344908 h 6858000"/>
              <a:gd name="connsiteX3" fmla="*/ 11620328 w 12182427"/>
              <a:gd name="connsiteY3" fmla="*/ 344908 h 6858000"/>
              <a:gd name="connsiteX4" fmla="*/ 11620328 w 12182427"/>
              <a:gd name="connsiteY4" fmla="*/ 1116000 h 6858000"/>
              <a:gd name="connsiteX5" fmla="*/ 5575106 w 12182427"/>
              <a:gd name="connsiteY5" fmla="*/ 1116000 h 6858000"/>
              <a:gd name="connsiteX6" fmla="*/ 5550052 w 12182427"/>
              <a:gd name="connsiteY6" fmla="*/ 318052 h 6858000"/>
              <a:gd name="connsiteX7" fmla="*/ 5550052 w 12182427"/>
              <a:gd name="connsiteY7" fmla="*/ 1116000 h 6858000"/>
              <a:gd name="connsiteX8" fmla="*/ 5359401 w 12182427"/>
              <a:gd name="connsiteY8" fmla="*/ 1116000 h 6858000"/>
              <a:gd name="connsiteX9" fmla="*/ 5359401 w 12182427"/>
              <a:gd name="connsiteY9" fmla="*/ 6372000 h 6858000"/>
              <a:gd name="connsiteX10" fmla="*/ 5359401 w 12182427"/>
              <a:gd name="connsiteY10" fmla="*/ 6480000 h 6858000"/>
              <a:gd name="connsiteX11" fmla="*/ 11839401 w 12182427"/>
              <a:gd name="connsiteY11" fmla="*/ 6480000 h 6858000"/>
              <a:gd name="connsiteX12" fmla="*/ 11839401 w 12182427"/>
              <a:gd name="connsiteY12" fmla="*/ 6372000 h 6858000"/>
              <a:gd name="connsiteX13" fmla="*/ 11839301 w 12182427"/>
              <a:gd name="connsiteY13" fmla="*/ 6372000 h 6858000"/>
              <a:gd name="connsiteX14" fmla="*/ 11839301 w 12182427"/>
              <a:gd name="connsiteY14" fmla="*/ 1116000 h 6858000"/>
              <a:gd name="connsiteX15" fmla="*/ 11645381 w 12182427"/>
              <a:gd name="connsiteY15" fmla="*/ 1116000 h 6858000"/>
              <a:gd name="connsiteX16" fmla="*/ 11645381 w 12182427"/>
              <a:gd name="connsiteY16" fmla="*/ 318052 h 6858000"/>
              <a:gd name="connsiteX17" fmla="*/ 11620328 w 12182427"/>
              <a:gd name="connsiteY17" fmla="*/ 318052 h 6858000"/>
              <a:gd name="connsiteX18" fmla="*/ 9107057 w 12182427"/>
              <a:gd name="connsiteY18" fmla="*/ 318052 h 6858000"/>
              <a:gd name="connsiteX19" fmla="*/ 8088376 w 12182427"/>
              <a:gd name="connsiteY19" fmla="*/ 318052 h 6858000"/>
              <a:gd name="connsiteX20" fmla="*/ 5575106 w 12182427"/>
              <a:gd name="connsiteY20" fmla="*/ 318052 h 6858000"/>
              <a:gd name="connsiteX21" fmla="*/ 0 w 12182427"/>
              <a:gd name="connsiteY21" fmla="*/ 0 h 6858000"/>
              <a:gd name="connsiteX22" fmla="*/ 12182427 w 12182427"/>
              <a:gd name="connsiteY22" fmla="*/ 0 h 6858000"/>
              <a:gd name="connsiteX23" fmla="*/ 12182427 w 12182427"/>
              <a:gd name="connsiteY23" fmla="*/ 6858000 h 6858000"/>
              <a:gd name="connsiteX24" fmla="*/ 0 w 12182427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82427" h="6858000">
                <a:moveTo>
                  <a:pt x="5575106" y="344908"/>
                </a:moveTo>
                <a:lnTo>
                  <a:pt x="8088376" y="344908"/>
                </a:lnTo>
                <a:lnTo>
                  <a:pt x="9107057" y="344908"/>
                </a:lnTo>
                <a:lnTo>
                  <a:pt x="11620328" y="344908"/>
                </a:lnTo>
                <a:lnTo>
                  <a:pt x="11620328" y="1116000"/>
                </a:lnTo>
                <a:lnTo>
                  <a:pt x="5575106" y="1116000"/>
                </a:lnTo>
                <a:close/>
                <a:moveTo>
                  <a:pt x="5550052" y="318052"/>
                </a:moveTo>
                <a:lnTo>
                  <a:pt x="5550052" y="1116000"/>
                </a:lnTo>
                <a:lnTo>
                  <a:pt x="5359401" y="1116000"/>
                </a:lnTo>
                <a:lnTo>
                  <a:pt x="5359401" y="6372000"/>
                </a:lnTo>
                <a:lnTo>
                  <a:pt x="5359401" y="6480000"/>
                </a:lnTo>
                <a:lnTo>
                  <a:pt x="11839401" y="6480000"/>
                </a:lnTo>
                <a:lnTo>
                  <a:pt x="11839401" y="6372000"/>
                </a:lnTo>
                <a:lnTo>
                  <a:pt x="11839301" y="6372000"/>
                </a:lnTo>
                <a:lnTo>
                  <a:pt x="11839301" y="1116000"/>
                </a:lnTo>
                <a:lnTo>
                  <a:pt x="11645381" y="1116000"/>
                </a:lnTo>
                <a:lnTo>
                  <a:pt x="11645381" y="318052"/>
                </a:lnTo>
                <a:lnTo>
                  <a:pt x="11620328" y="318052"/>
                </a:lnTo>
                <a:lnTo>
                  <a:pt x="9107057" y="318052"/>
                </a:lnTo>
                <a:lnTo>
                  <a:pt x="8088376" y="318052"/>
                </a:lnTo>
                <a:lnTo>
                  <a:pt x="5575106" y="318052"/>
                </a:lnTo>
                <a:close/>
                <a:moveTo>
                  <a:pt x="0" y="0"/>
                </a:moveTo>
                <a:lnTo>
                  <a:pt x="12182427" y="0"/>
                </a:lnTo>
                <a:lnTo>
                  <a:pt x="1218242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lIns="1368000" anchor="ctr">
            <a:noAutofit/>
          </a:bodyPr>
          <a:lstStyle>
            <a:lvl1pPr marL="0" indent="0" algn="l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89928A-6D79-464E-B588-1951C7BCC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9400" y="1116000"/>
            <a:ext cx="6479900" cy="5256000"/>
          </a:xfrm>
          <a:noFill/>
        </p:spPr>
        <p:txBody>
          <a:bodyPr tIns="252000" bIns="3888000" anchor="t">
            <a:normAutofit/>
          </a:bodyPr>
          <a:lstStyle>
            <a:lvl1pPr algn="ctr">
              <a:defRPr sz="4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9F56D8-8E24-456A-8539-351E2054E8BB}"/>
              </a:ext>
            </a:extLst>
          </p:cNvPr>
          <p:cNvSpPr/>
          <p:nvPr userDrawn="1"/>
        </p:nvSpPr>
        <p:spPr>
          <a:xfrm>
            <a:off x="5359400" y="6372000"/>
            <a:ext cx="64799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8A4A981-D13E-4CBF-B1B9-9BD7D545B8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97525" y="2794552"/>
            <a:ext cx="6072188" cy="30728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CD12B0-2D62-45AC-AE84-26428B62C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59400" y="6372000"/>
            <a:ext cx="648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D2A3941-2D95-4A84-B382-159E988C09D4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 flipH="1" flipV="1">
            <a:off x="5550051" y="318052"/>
            <a:ext cx="6095329" cy="2149666"/>
          </a:xfrm>
          <a:custGeom>
            <a:avLst/>
            <a:gdLst>
              <a:gd name="connsiteX0" fmla="*/ 6070276 w 6095329"/>
              <a:gd name="connsiteY0" fmla="*/ 2122810 h 2149666"/>
              <a:gd name="connsiteX1" fmla="*/ 6070276 w 6095329"/>
              <a:gd name="connsiteY1" fmla="*/ 26856 h 2149666"/>
              <a:gd name="connsiteX2" fmla="*/ 3557005 w 6095329"/>
              <a:gd name="connsiteY2" fmla="*/ 26856 h 2149666"/>
              <a:gd name="connsiteX3" fmla="*/ 2538324 w 6095329"/>
              <a:gd name="connsiteY3" fmla="*/ 26856 h 2149666"/>
              <a:gd name="connsiteX4" fmla="*/ 25053 w 6095329"/>
              <a:gd name="connsiteY4" fmla="*/ 26856 h 2149666"/>
              <a:gd name="connsiteX5" fmla="*/ 25053 w 6095329"/>
              <a:gd name="connsiteY5" fmla="*/ 2122810 h 2149666"/>
              <a:gd name="connsiteX6" fmla="*/ 2538324 w 6095329"/>
              <a:gd name="connsiteY6" fmla="*/ 2122810 h 2149666"/>
              <a:gd name="connsiteX7" fmla="*/ 3557005 w 6095329"/>
              <a:gd name="connsiteY7" fmla="*/ 2122810 h 2149666"/>
              <a:gd name="connsiteX8" fmla="*/ 6095329 w 6095329"/>
              <a:gd name="connsiteY8" fmla="*/ 2149666 h 2149666"/>
              <a:gd name="connsiteX9" fmla="*/ 6070276 w 6095329"/>
              <a:gd name="connsiteY9" fmla="*/ 2149666 h 2149666"/>
              <a:gd name="connsiteX10" fmla="*/ 3557005 w 6095329"/>
              <a:gd name="connsiteY10" fmla="*/ 2149666 h 2149666"/>
              <a:gd name="connsiteX11" fmla="*/ 2538324 w 6095329"/>
              <a:gd name="connsiteY11" fmla="*/ 2149666 h 2149666"/>
              <a:gd name="connsiteX12" fmla="*/ 25053 w 6095329"/>
              <a:gd name="connsiteY12" fmla="*/ 2149666 h 2149666"/>
              <a:gd name="connsiteX13" fmla="*/ 0 w 6095329"/>
              <a:gd name="connsiteY13" fmla="*/ 2149666 h 2149666"/>
              <a:gd name="connsiteX14" fmla="*/ 0 w 6095329"/>
              <a:gd name="connsiteY14" fmla="*/ 0 h 2149666"/>
              <a:gd name="connsiteX15" fmla="*/ 25053 w 6095329"/>
              <a:gd name="connsiteY15" fmla="*/ 0 h 2149666"/>
              <a:gd name="connsiteX16" fmla="*/ 2538324 w 6095329"/>
              <a:gd name="connsiteY16" fmla="*/ 0 h 2149666"/>
              <a:gd name="connsiteX17" fmla="*/ 3557005 w 6095329"/>
              <a:gd name="connsiteY17" fmla="*/ 0 h 2149666"/>
              <a:gd name="connsiteX18" fmla="*/ 6070276 w 6095329"/>
              <a:gd name="connsiteY18" fmla="*/ 0 h 2149666"/>
              <a:gd name="connsiteX19" fmla="*/ 6095329 w 6095329"/>
              <a:gd name="connsiteY19" fmla="*/ 0 h 214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329" h="2149666">
                <a:moveTo>
                  <a:pt x="6070276" y="2122810"/>
                </a:moveTo>
                <a:lnTo>
                  <a:pt x="6070276" y="26856"/>
                </a:lnTo>
                <a:lnTo>
                  <a:pt x="3557005" y="26856"/>
                </a:lnTo>
                <a:lnTo>
                  <a:pt x="2538324" y="26856"/>
                </a:lnTo>
                <a:lnTo>
                  <a:pt x="25053" y="26856"/>
                </a:lnTo>
                <a:lnTo>
                  <a:pt x="25053" y="2122810"/>
                </a:lnTo>
                <a:lnTo>
                  <a:pt x="2538324" y="2122810"/>
                </a:lnTo>
                <a:lnTo>
                  <a:pt x="3557005" y="2122810"/>
                </a:lnTo>
                <a:close/>
                <a:moveTo>
                  <a:pt x="6095329" y="2149666"/>
                </a:moveTo>
                <a:lnTo>
                  <a:pt x="6070276" y="2149666"/>
                </a:lnTo>
                <a:lnTo>
                  <a:pt x="3557005" y="2149666"/>
                </a:lnTo>
                <a:lnTo>
                  <a:pt x="2538324" y="2149666"/>
                </a:lnTo>
                <a:lnTo>
                  <a:pt x="25053" y="2149666"/>
                </a:lnTo>
                <a:lnTo>
                  <a:pt x="0" y="2149666"/>
                </a:lnTo>
                <a:lnTo>
                  <a:pt x="0" y="0"/>
                </a:lnTo>
                <a:lnTo>
                  <a:pt x="25053" y="0"/>
                </a:lnTo>
                <a:lnTo>
                  <a:pt x="2538324" y="0"/>
                </a:lnTo>
                <a:lnTo>
                  <a:pt x="3557005" y="0"/>
                </a:lnTo>
                <a:lnTo>
                  <a:pt x="6070276" y="0"/>
                </a:lnTo>
                <a:lnTo>
                  <a:pt x="6095329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364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FC6FE-7AAD-451E-876C-91BCE0BDD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F9EB9-1CA8-44AC-8147-C1075E81E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E00AA2-5AF6-4091-A26A-93450CB80B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A4FB6A-5C22-4D6C-9099-DF1DDF84A9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4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4AE9C-7360-4D33-8F4A-D25A8778B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0748-0FD1-4917-AE27-0368252DF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93F6F6-2F09-4629-B138-2F81A442FE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DD5FEE-1F25-4E8B-950B-6C194748D2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90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1D731-C950-4EDB-BAA4-9EB3B8245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37C3F-5244-4B69-A3C9-C112F98E0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3275B-5BE7-4E06-AD1A-EEE0109B5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3B351-2A30-4ECC-AEF0-720AEFCF70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326404-2DA8-4D44-BE28-C9B22C79FF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609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82A4F-9702-4A98-8216-DB9DF719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CC87F-622A-4619-8F5D-B5673D214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1849D-A511-4EDA-8C7E-A0CB4C73E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3DD0C3-5FC1-43B2-843B-4F54BD621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0B9CC-7B29-416E-BC4F-6E4E68306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E7B309A-1B51-434F-A302-CD45E763CA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B7C6E69-F3DE-4456-8E4B-86DEDD8059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710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B56D30-36E1-4F7F-84F3-D9266E14F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1A3CA-80AB-4E95-9108-577563470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2E15E-0AD5-440E-9097-74B03C10B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3A161-3FB7-4DAC-A14F-0315D8754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3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61" r:id="rId4"/>
    <p:sldLayoutId id="2147483662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9" r:id="rId11"/>
    <p:sldLayoutId id="2147483663" r:id="rId12"/>
    <p:sldLayoutId id="2147483660" r:id="rId13"/>
    <p:sldLayoutId id="2147483655" r:id="rId14"/>
    <p:sldLayoutId id="214748365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Garamond" panose="02020404030301010803" pitchFamily="18" charset="0"/>
        <a:buChar char="♦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Placeholder 68" descr="Empty chairs around a table">
            <a:extLst>
              <a:ext uri="{FF2B5EF4-FFF2-40B4-BE49-F238E27FC236}">
                <a16:creationId xmlns:a16="http://schemas.microsoft.com/office/drawing/2014/main" id="{DC5F12CA-7566-4270-9522-174AF69A4A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Hiring Process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9"/>
          <a:stretch/>
        </p:blipFill>
        <p:spPr>
          <a:xfrm>
            <a:off x="2774860" y="1116000"/>
            <a:ext cx="1578280" cy="1516488"/>
          </a:xfrm>
          <a:prstGeom prst="ellipse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284" y="5030924"/>
            <a:ext cx="467061" cy="4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0"/>
    </mc:Choice>
    <mc:Fallback xmlns="">
      <p:transition spd="slow" advTm="1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9" objId="9"/>
        <p14:stopEvt time="12860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View of a man-made dam from an aeroplane">
            <a:extLst>
              <a:ext uri="{FF2B5EF4-FFF2-40B4-BE49-F238E27FC236}">
                <a16:creationId xmlns:a16="http://schemas.microsoft.com/office/drawing/2014/main" id="{8D59B6BF-E263-4335-BEAF-C3CB11E14F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82427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93B76A0-A938-4E25-84D8-7FF448A4E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9400" y="1116000"/>
            <a:ext cx="6479900" cy="5256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" b="23648"/>
          <a:stretch/>
        </p:blipFill>
        <p:spPr>
          <a:xfrm>
            <a:off x="6761997" y="2917767"/>
            <a:ext cx="3674706" cy="2693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54809" y="2477192"/>
            <a:ext cx="3449782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Call: 601-877-6188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Email: hrm@alcorn.edu </a:t>
            </a:r>
          </a:p>
        </p:txBody>
      </p:sp>
    </p:spTree>
    <p:extLst>
      <p:ext uri="{BB962C8B-B14F-4D97-AF65-F5344CB8AC3E}">
        <p14:creationId xmlns:p14="http://schemas.microsoft.com/office/powerpoint/2010/main" val="26294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9"/>
    </mc:Choice>
    <mc:Fallback xmlns="">
      <p:transition spd="slow" advTm="18389"/>
    </mc:Fallback>
  </mc:AlternateContent>
  <p:extLst>
    <p:ext uri="{E180D4A7-C9FB-4DFB-919C-405C955672EB}">
      <p14:showEvtLst xmlns:p14="http://schemas.microsoft.com/office/powerpoint/2010/main">
        <p14:playEvt time="0" objId="6"/>
        <p14:stopEvt time="18048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58" y="182245"/>
            <a:ext cx="1097801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staffing needs and Preparation</a:t>
            </a:r>
          </a:p>
        </p:txBody>
      </p:sp>
      <p:pic>
        <p:nvPicPr>
          <p:cNvPr id="4" name="Picture Placeholder 11" descr="coworkers collaborating around a laptop">
            <a:extLst>
              <a:ext uri="{FF2B5EF4-FFF2-40B4-BE49-F238E27FC236}">
                <a16:creationId xmlns:a16="http://schemas.microsoft.com/office/drawing/2014/main" id="{4E1D3972-2DD0-4391-858D-59E2607DB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938" r="5506"/>
          <a:stretch/>
        </p:blipFill>
        <p:spPr>
          <a:xfrm>
            <a:off x="6153967" y="1863204"/>
            <a:ext cx="5512983" cy="4351338"/>
          </a:xfrm>
        </p:spPr>
      </p:pic>
      <p:sp>
        <p:nvSpPr>
          <p:cNvPr id="5" name="TextBox 4"/>
          <p:cNvSpPr txBox="1"/>
          <p:nvPr/>
        </p:nvSpPr>
        <p:spPr>
          <a:xfrm>
            <a:off x="438168" y="1413228"/>
            <a:ext cx="5486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your department for staffing needs.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Staffing needs may be due to retirement, resignation, or termination.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may see a need for a new position due to additional duties essential to your department.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Steps: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position requisition and submit for approvals.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all approvals are received, create the posting for the positions via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PeopleAdmin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 hiring procedures in the upcoming slides. 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keep in mind: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Adjunct, staff, faculty and student positions must be approved before posting. 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employees must reapply to positions if there is a break in service. </a:t>
            </a:r>
          </a:p>
        </p:txBody>
      </p:sp>
    </p:spTree>
    <p:extLst>
      <p:ext uri="{BB962C8B-B14F-4D97-AF65-F5344CB8AC3E}">
        <p14:creationId xmlns:p14="http://schemas.microsoft.com/office/powerpoint/2010/main" val="131999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8"/>
    </mc:Choice>
    <mc:Fallback xmlns="">
      <p:transition spd="slow" advTm="46008"/>
    </mc:Fallback>
  </mc:AlternateContent>
  <p:extLst>
    <p:ext uri="{E180D4A7-C9FB-4DFB-919C-405C955672EB}">
      <p14:showEvtLst xmlns:p14="http://schemas.microsoft.com/office/powerpoint/2010/main">
        <p14:playEvt time="0" objId="7"/>
        <p14:stopEvt time="45059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Woman standing tapping on a tablet computer">
            <a:extLst>
              <a:ext uri="{FF2B5EF4-FFF2-40B4-BE49-F238E27FC236}">
                <a16:creationId xmlns:a16="http://schemas.microsoft.com/office/drawing/2014/main" id="{143483E1-29E2-45DE-B3B4-A40FE0F391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2427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6644F56-DEDD-4896-B10E-0EEE3E09A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9400" y="963168"/>
            <a:ext cx="6480000" cy="562489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Position Requisition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EAD65D-A8B1-437F-81CC-91F3A14F6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59400" y="6372000"/>
            <a:ext cx="648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10073" y="1593725"/>
            <a:ext cx="5973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Arial Narrow" panose="020B0606020202030204" pitchFamily="34" charset="0"/>
              </a:rPr>
              <a:t>The position requisition should be completed in the order of approvals.  </a:t>
            </a:r>
          </a:p>
          <a:p>
            <a:r>
              <a:rPr lang="en-US" sz="1200" dirty="0">
                <a:solidFill>
                  <a:srgbClr val="FFFF00"/>
                </a:solidFill>
                <a:latin typeface="Arial Narrow" panose="020B0606020202030204" pitchFamily="34" charset="0"/>
              </a:rPr>
              <a:t>If the position is not approved at any point during this process, it should be returned to the Department Manager requesting the position with a note why it is not approved. </a:t>
            </a:r>
          </a:p>
          <a:p>
            <a:r>
              <a:rPr lang="en-US" sz="1200" dirty="0">
                <a:solidFill>
                  <a:srgbClr val="FFFF00"/>
                </a:solidFill>
                <a:latin typeface="Arial Narrow" panose="020B0606020202030204" pitchFamily="34" charset="0"/>
              </a:rPr>
              <a:t>Please note that the budget for Adjunct position requests are approved by the Office of the Provost. 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"/>
          <a:stretch/>
        </p:blipFill>
        <p:spPr>
          <a:xfrm>
            <a:off x="7091382" y="2485505"/>
            <a:ext cx="3016036" cy="3886495"/>
          </a:xfrm>
        </p:spPr>
      </p:pic>
      <p:pic>
        <p:nvPicPr>
          <p:cNvPr id="12" name="Content Placeholder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2"/>
          <a:stretch/>
        </p:blipFill>
        <p:spPr>
          <a:xfrm>
            <a:off x="5362089" y="2928075"/>
            <a:ext cx="6469761" cy="25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8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410"/>
    </mc:Choice>
    <mc:Fallback xmlns="">
      <p:transition spd="slow" advClick="0" advTm="28410"/>
    </mc:Fallback>
  </mc:AlternateContent>
  <p:extLst>
    <p:ext uri="{E180D4A7-C9FB-4DFB-919C-405C955672EB}">
      <p14:showEvtLst xmlns:p14="http://schemas.microsoft.com/office/powerpoint/2010/main">
        <p14:playEvt time="0" objId="7"/>
        <p14:stopEvt time="83555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an talking in a meeting">
            <a:extLst>
              <a:ext uri="{FF2B5EF4-FFF2-40B4-BE49-F238E27FC236}">
                <a16:creationId xmlns:a16="http://schemas.microsoft.com/office/drawing/2014/main" id="{4928F769-7DE8-4D0F-9D1E-5BEBAF4F38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73" y="19951"/>
            <a:ext cx="12182427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BA0A58-98B0-7661-488A-AEBC1FB00F8D}"/>
              </a:ext>
            </a:extLst>
          </p:cNvPr>
          <p:cNvSpPr txBox="1"/>
          <p:nvPr/>
        </p:nvSpPr>
        <p:spPr>
          <a:xfrm>
            <a:off x="3108960" y="422563"/>
            <a:ext cx="5462016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HIRING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9C11D5-54B7-00A6-FA2B-42B6C849F05F}"/>
              </a:ext>
            </a:extLst>
          </p:cNvPr>
          <p:cNvSpPr txBox="1"/>
          <p:nvPr/>
        </p:nvSpPr>
        <p:spPr>
          <a:xfrm>
            <a:off x="731519" y="2944368"/>
            <a:ext cx="10728959" cy="349106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731520" y="3421379"/>
            <a:ext cx="10728959" cy="2537046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the position requisition, attach letter of justification, and job description and submit in the order and approvals.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approved, post position on PeopleAdmin website for candidates to apply.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Job advertisements must be posted for 10 business days to allow applicants the opportunity to apply.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Hold interviews and select a candidate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Write a letter of recommendation to hire candidate, attach their application, and the approved position requisition and submit to your immediate supervisor and the president for approval.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approved, human resources will send an offer letter to the selected candidate. </a:t>
            </a:r>
          </a:p>
        </p:txBody>
      </p:sp>
    </p:spTree>
    <p:extLst>
      <p:ext uri="{BB962C8B-B14F-4D97-AF65-F5344CB8AC3E}">
        <p14:creationId xmlns:p14="http://schemas.microsoft.com/office/powerpoint/2010/main" val="64479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81"/>
    </mc:Choice>
    <mc:Fallback xmlns="">
      <p:transition spd="slow" advTm="52681"/>
    </mc:Fallback>
  </mc:AlternateContent>
  <p:extLst>
    <p:ext uri="{E180D4A7-C9FB-4DFB-919C-405C955672EB}">
      <p14:showEvtLst xmlns:p14="http://schemas.microsoft.com/office/powerpoint/2010/main">
        <p14:playEvt time="0" objId="5"/>
        <p14:stopEvt time="51348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FBA7B28-B034-9CEC-EB10-31E05E7E5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Faculty Hiring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sz="half" idx="1"/>
          </p:nvPr>
        </p:nvSpPr>
        <p:spPr>
          <a:xfrm>
            <a:off x="287383" y="1690688"/>
            <a:ext cx="6126479" cy="448627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the position requisition, attach letter of justification, and job description and submit in the order and approvals.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approved, post position on PeopleAdmin website for candidates to apply.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Job advertisements must be posted for 10 business days to allow applicants the opportunity to apply.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Hold interviews and select a candidate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Write a letter of recommendation to hire candidate, attach their application, and the approved position requisition and submit to your immediate supervisor/dean, the provost, and the president for approval.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approved, human resources will send an offer letter to the selected candidate. </a:t>
            </a:r>
          </a:p>
        </p:txBody>
      </p:sp>
      <p:pic>
        <p:nvPicPr>
          <p:cNvPr id="9" name="Picture Placeholder 8" descr="A group of people in a meeting&#10;&#10;AI-generated content may be incorrect.">
            <a:extLst>
              <a:ext uri="{FF2B5EF4-FFF2-40B4-BE49-F238E27FC236}">
                <a16:creationId xmlns:a16="http://schemas.microsoft.com/office/drawing/2014/main" id="{519519D5-9E55-74A6-F10D-3A4DCCBA4D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23017" y="1690688"/>
            <a:ext cx="5181600" cy="3588258"/>
          </a:xfrm>
          <a:noFill/>
        </p:spPr>
      </p:pic>
    </p:spTree>
    <p:extLst>
      <p:ext uri="{BB962C8B-B14F-4D97-AF65-F5344CB8AC3E}">
        <p14:creationId xmlns:p14="http://schemas.microsoft.com/office/powerpoint/2010/main" val="244693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56"/>
    </mc:Choice>
    <mc:Fallback xmlns="">
      <p:transition spd="slow" advTm="56656"/>
    </mc:Fallback>
  </mc:AlternateContent>
  <p:extLst>
    <p:ext uri="{E180D4A7-C9FB-4DFB-919C-405C955672EB}">
      <p14:showEvtLst xmlns:p14="http://schemas.microsoft.com/office/powerpoint/2010/main">
        <p14:playEvt time="0" objId="5"/>
        <p14:stopEvt time="56656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6509" y="922631"/>
            <a:ext cx="10189923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Adjunct Faculty hiring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395" y="290718"/>
            <a:ext cx="2936215" cy="195747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702" y="1201359"/>
            <a:ext cx="609600" cy="609600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251EDE1-89C4-58CE-6BEE-46032A421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2352675"/>
            <a:ext cx="9940925" cy="427355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the position requisition, attach letter of justification, and job description and submit in the order and approvals.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approved, post position on PeopleAdmin website for candidates to apply.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Job advertisements must be posted for 10 business days to allow applicants the opportunity to apply.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Hold interviews and select a candidate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Write a letter of recommendation to hire candidate, attach their application, and the approved position requisition and submit to your immediate supervisor/dean, the provost, and the president for approval.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approved, human resources will send an offer letter to the selected candidate. </a:t>
            </a:r>
          </a:p>
        </p:txBody>
      </p:sp>
    </p:spTree>
    <p:extLst>
      <p:ext uri="{BB962C8B-B14F-4D97-AF65-F5344CB8AC3E}">
        <p14:creationId xmlns:p14="http://schemas.microsoft.com/office/powerpoint/2010/main" val="75218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17"/>
    </mc:Choice>
    <mc:Fallback xmlns="">
      <p:transition spd="slow" advTm="65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65617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 descr="Group of people playing foosball ">
            <a:extLst>
              <a:ext uri="{FF2B5EF4-FFF2-40B4-BE49-F238E27FC236}">
                <a16:creationId xmlns:a16="http://schemas.microsoft.com/office/drawing/2014/main" id="{47E1CB00-E98A-4407-8270-20517349B5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" y="0"/>
            <a:ext cx="12182427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42DB2B-CD7A-4102-AFD2-95DDCF5D5B5C}"/>
              </a:ext>
            </a:extLst>
          </p:cNvPr>
          <p:cNvSpPr txBox="1"/>
          <p:nvPr/>
        </p:nvSpPr>
        <p:spPr>
          <a:xfrm>
            <a:off x="1891126" y="403513"/>
            <a:ext cx="8681624" cy="175432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HIRING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Hourly Paid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(Funded through Department Budget)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52373-2EC3-9CCE-16D8-23B7A38E3A90}"/>
              </a:ext>
            </a:extLst>
          </p:cNvPr>
          <p:cNvSpPr txBox="1"/>
          <p:nvPr/>
        </p:nvSpPr>
        <p:spPr>
          <a:xfrm>
            <a:off x="397548" y="3069948"/>
            <a:ext cx="11387328" cy="268320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1B6BC-CCA8-4389-B684-698A34A49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7124" y="3215312"/>
            <a:ext cx="11250944" cy="2392471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Complete and submit  the student position requisition found on the Student Employment Center Web Page and submit to the sec@alcorn.edu. 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Post the position on PeopleAdmin for students to apply online.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Host interviews, select student employee(s) (</a:t>
            </a:r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them to finalist in PeopleAdmin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and create hiring proposal in PeopleAdmin. 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Student Employment Center will send the offer letter to the candidate. 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If the candidate accepts the offer, HRM contacts the new hire to complete student paperwork. (not required if they have paperwork on file)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HRM will notify the supervisor when the new hire has completed paperwork. 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supervisor will contact the student employee with date and time to report to work.</a:t>
            </a:r>
          </a:p>
        </p:txBody>
      </p:sp>
    </p:spTree>
    <p:extLst>
      <p:ext uri="{BB962C8B-B14F-4D97-AF65-F5344CB8AC3E}">
        <p14:creationId xmlns:p14="http://schemas.microsoft.com/office/powerpoint/2010/main" val="25892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03"/>
    </mc:Choice>
    <mc:Fallback xmlns="">
      <p:transition spd="slow" advTm="45303"/>
    </mc:Fallback>
  </mc:AlternateContent>
  <p:extLst>
    <p:ext uri="{E180D4A7-C9FB-4DFB-919C-405C955672EB}">
      <p14:showEvtLst xmlns:p14="http://schemas.microsoft.com/office/powerpoint/2010/main">
        <p14:playEvt time="1" objId="2"/>
        <p14:stopEvt time="45303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045C8-C78F-96E8-7931-410CDAC8F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 descr="Group of people playing foosball ">
            <a:extLst>
              <a:ext uri="{FF2B5EF4-FFF2-40B4-BE49-F238E27FC236}">
                <a16:creationId xmlns:a16="http://schemas.microsoft.com/office/drawing/2014/main" id="{B6A804EC-5CF0-675B-879F-941C4EE0F7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" y="0"/>
            <a:ext cx="12182427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194DCB-6763-08DE-7B0C-51FF71149DA4}"/>
              </a:ext>
            </a:extLst>
          </p:cNvPr>
          <p:cNvSpPr txBox="1"/>
          <p:nvPr/>
        </p:nvSpPr>
        <p:spPr>
          <a:xfrm>
            <a:off x="1771650" y="403513"/>
            <a:ext cx="8801100" cy="16312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HIRING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Work Study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(Federal Funded Position through Financial Aid)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669C8-D00D-5731-9566-221DF5002F7C}"/>
              </a:ext>
            </a:extLst>
          </p:cNvPr>
          <p:cNvSpPr txBox="1"/>
          <p:nvPr/>
        </p:nvSpPr>
        <p:spPr>
          <a:xfrm>
            <a:off x="397548" y="3069948"/>
            <a:ext cx="11387328" cy="268320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9A925-E266-82A9-3412-BF77218A7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7124" y="3215312"/>
            <a:ext cx="11250944" cy="2392471"/>
          </a:xfrm>
        </p:spPr>
        <p:txBody>
          <a:bodyPr>
            <a:normAutofit fontScale="92500"/>
          </a:bodyPr>
          <a:lstStyle/>
          <a:p>
            <a:pPr marL="1028700" lvl="1" indent="-34290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Financial Aid will assign students to departments.</a:t>
            </a:r>
          </a:p>
          <a:p>
            <a:pPr marL="1028700" lvl="1" indent="-34290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supervisor or designee will complete the Federal Work Study Assignment Form along with the student and submit to the Student Employment Center and provide a copy to Financial Aid.</a:t>
            </a:r>
          </a:p>
          <a:p>
            <a:pPr marL="1028700" lvl="1" indent="-34290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Approve student timesheets.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86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03"/>
    </mc:Choice>
    <mc:Fallback>
      <p:transition spd="slow" advTm="45303"/>
    </mc:Fallback>
  </mc:AlternateContent>
  <p:extLst>
    <p:ext uri="{E180D4A7-C9FB-4DFB-919C-405C955672EB}">
      <p14:showEvtLst xmlns:p14="http://schemas.microsoft.com/office/powerpoint/2010/main">
        <p14:playEvt time="1" objId="2"/>
        <p14:stopEvt time="45303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42637"/>
            <a:ext cx="10346571" cy="4600961"/>
          </a:xfrm>
        </p:spPr>
        <p:txBody>
          <a:bodyPr>
            <a:normAutofit/>
          </a:bodyPr>
          <a:lstStyle/>
          <a:p>
            <a:pPr algn="l"/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Available Resources</a:t>
            </a:r>
            <a:br>
              <a:rPr lang="en-US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  <a:t>from the main website: </a:t>
            </a:r>
            <a:r>
              <a:rPr lang="en-US" sz="1800" i="0" u="sng" dirty="0">
                <a:latin typeface="Arial" panose="020B0604020202020204" pitchFamily="34" charset="0"/>
                <a:cs typeface="Arial" panose="020B0604020202020204" pitchFamily="34" charset="0"/>
              </a:rPr>
              <a:t>www.alcorn.edu</a:t>
            </a:r>
            <a:b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  <a:t>select careers</a:t>
            </a:r>
            <a:b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  <a:t>You will be able to view and use resources regarding:</a:t>
            </a:r>
            <a:b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  <a:t>1. Human Resources Management </a:t>
            </a:r>
            <a:b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  <a:t>2. Student Employment Center</a:t>
            </a:r>
            <a:b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9"/>
          <a:stretch/>
        </p:blipFill>
        <p:spPr>
          <a:xfrm>
            <a:off x="5348420" y="401513"/>
            <a:ext cx="1578280" cy="1516488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3" t="88" r="8170" b="73623"/>
          <a:stretch/>
        </p:blipFill>
        <p:spPr>
          <a:xfrm>
            <a:off x="683595" y="2605902"/>
            <a:ext cx="4664825" cy="121960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776451" y="2157219"/>
            <a:ext cx="2211185" cy="34491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73" y="2157219"/>
            <a:ext cx="5176632" cy="398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0"/>
    </mc:Choice>
    <mc:Fallback xmlns="">
      <p:transition spd="slow" advTm="17870"/>
    </mc:Fallback>
  </mc:AlternateContent>
</p:sld>
</file>

<file path=ppt/theme/theme1.xml><?xml version="1.0" encoding="utf-8"?>
<a:theme xmlns:a="http://schemas.openxmlformats.org/drawingml/2006/main" name="Office Theme">
  <a:themeElements>
    <a:clrScheme name="MS-Theme-Flower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MS-Theme-Flower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rn Conference Presentation_Win32_SB v2" id="{B53486CA-0B12-407E-B210-0E27351771A7}" vid="{766347BD-4DDC-47ED-977F-A882BCAC92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3CFF6F-B573-4540-8AB0-753D7106CA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4924D2-B457-4674-82F7-724FAB0167FB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http://purl.org/dc/terms/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370FC28-D756-41B3-A1D7-66FF5447EC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0</TotalTime>
  <Words>772</Words>
  <Application>Microsoft Office PowerPoint</Application>
  <PresentationFormat>Widescreen</PresentationFormat>
  <Paragraphs>69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Narrow</vt:lpstr>
      <vt:lpstr>Calibri</vt:lpstr>
      <vt:lpstr>Garamond</vt:lpstr>
      <vt:lpstr>Wingdings</vt:lpstr>
      <vt:lpstr>Office Theme</vt:lpstr>
      <vt:lpstr>Hiring Process </vt:lpstr>
      <vt:lpstr>staffing needs and Preparation</vt:lpstr>
      <vt:lpstr>Position Requisition</vt:lpstr>
      <vt:lpstr>PowerPoint Presentation</vt:lpstr>
      <vt:lpstr>Faculty Hiring</vt:lpstr>
      <vt:lpstr>Adjunct Faculty hiring</vt:lpstr>
      <vt:lpstr>PowerPoint Presentation</vt:lpstr>
      <vt:lpstr>PowerPoint Presentation</vt:lpstr>
      <vt:lpstr>Available Resources from the main website: www.alcorn.edu select careers         You will be able to view and use resources regarding:  1. Human Resources Management  2. Student Employment Center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2020-11-12T17:22:01Z</dcterms:created>
  <dcterms:modified xsi:type="dcterms:W3CDTF">2025-03-07T16:20:38Z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