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7" r:id="rId5"/>
    <p:sldId id="257" r:id="rId6"/>
    <p:sldId id="284" r:id="rId7"/>
    <p:sldId id="297" r:id="rId8"/>
    <p:sldId id="264" r:id="rId9"/>
    <p:sldId id="298" r:id="rId10"/>
    <p:sldId id="283" r:id="rId11"/>
    <p:sldId id="296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047"/>
    <a:srgbClr val="0B2B41"/>
    <a:srgbClr val="114263"/>
    <a:srgbClr val="401918"/>
    <a:srgbClr val="731F1C"/>
    <a:srgbClr val="AB678E"/>
    <a:srgbClr val="B2606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703" autoAdjust="0"/>
  </p:normalViewPr>
  <p:slideViewPr>
    <p:cSldViewPr snapToGrid="0">
      <p:cViewPr varScale="1">
        <p:scale>
          <a:sx n="79" d="100"/>
          <a:sy n="79" d="100"/>
        </p:scale>
        <p:origin x="810" y="90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1D01A-5516-4E1C-9A6D-D9EF8C203F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87A2D-9F8F-45E9-B127-C2407E7953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4338A-2C54-48B6-A869-F1523EB17642}" type="datetimeFigureOut">
              <a:rPr lang="en-US" smtClean="0"/>
              <a:t>3/7/2025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15058-9F03-4AC5-A723-3D23E2772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E583C-77B5-479A-A9CA-17DC816BC6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D57C9-54A6-4BAA-A5CD-C535F9370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6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05A9-A302-429C-8AB8-C362C4362DF4}" type="datetimeFigureOut">
              <a:rPr lang="en-US" smtClean="0"/>
              <a:t>3/7/2025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82289-BCFD-4053-9D06-A9140C63A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noProof="0" dirty="0"/>
              <a:t>Insert Image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Conten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Content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Edit Master text styles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Content_2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Content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corn.edu/admissions/financial-aid/federal-work-stud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 descr="group of students at a table studying in the library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6D2D9B-E0B9-499F-9404-108DB59E4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" y="-37659"/>
            <a:ext cx="6957056" cy="6858000"/>
            <a:chOff x="0" y="0"/>
            <a:chExt cx="6957056" cy="6858000"/>
          </a:xfrm>
        </p:grpSpPr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77883-A694-450C-A2C7-C9C8A85D9915}"/>
                </a:ext>
              </a:extLst>
            </p:cNvPr>
            <p:cNvSpPr/>
            <p:nvPr/>
          </p:nvSpPr>
          <p:spPr>
            <a:xfrm flipH="1" flipV="1">
              <a:off x="0" y="4457696"/>
              <a:ext cx="6267450" cy="883839"/>
            </a:xfrm>
            <a:custGeom>
              <a:avLst/>
              <a:gdLst>
                <a:gd name="connsiteX0" fmla="*/ 6267450 w 6267450"/>
                <a:gd name="connsiteY0" fmla="*/ 883839 h 883839"/>
                <a:gd name="connsiteX1" fmla="*/ 0 w 6267450"/>
                <a:gd name="connsiteY1" fmla="*/ 883839 h 883839"/>
                <a:gd name="connsiteX2" fmla="*/ 220960 w 6267450"/>
                <a:gd name="connsiteY2" fmla="*/ 0 h 883839"/>
                <a:gd name="connsiteX3" fmla="*/ 6267450 w 6267450"/>
                <a:gd name="connsiteY3" fmla="*/ 0 h 88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7450" h="883839">
                  <a:moveTo>
                    <a:pt x="6267450" y="883839"/>
                  </a:moveTo>
                  <a:lnTo>
                    <a:pt x="0" y="883839"/>
                  </a:lnTo>
                  <a:lnTo>
                    <a:pt x="220960" y="0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30" descr="title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212" y="3186851"/>
            <a:ext cx="6886446" cy="883839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Student Employment Center</a:t>
            </a:r>
          </a:p>
        </p:txBody>
      </p:sp>
      <p:sp>
        <p:nvSpPr>
          <p:cNvPr id="12" name="Subtitle 11" descr="subtitle">
            <a:extLst>
              <a:ext uri="{FF2B5EF4-FFF2-40B4-BE49-F238E27FC236}">
                <a16:creationId xmlns:a16="http://schemas.microsoft.com/office/drawing/2014/main" id="{A6AB5563-AD44-4883-8D3E-93E27EEDA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Hiring Process</a:t>
            </a:r>
          </a:p>
        </p:txBody>
      </p:sp>
      <p:sp>
        <p:nvSpPr>
          <p:cNvPr id="2" name="Subtitle 11" descr="subtitle">
            <a:extLst>
              <a:ext uri="{FF2B5EF4-FFF2-40B4-BE49-F238E27FC236}">
                <a16:creationId xmlns:a16="http://schemas.microsoft.com/office/drawing/2014/main" id="{10D2D011-625A-904D-5A8A-694F817B809C}"/>
              </a:ext>
            </a:extLst>
          </p:cNvPr>
          <p:cNvSpPr txBox="1">
            <a:spLocks/>
          </p:cNvSpPr>
          <p:nvPr/>
        </p:nvSpPr>
        <p:spPr>
          <a:xfrm>
            <a:off x="403781" y="5170094"/>
            <a:ext cx="5049510" cy="521208"/>
          </a:xfrm>
          <a:prstGeom prst="rect">
            <a:avLst/>
          </a:prstGeom>
        </p:spPr>
        <p:txBody>
          <a:bodyPr vert="horz" lIns="0" tIns="0" rIns="0" bIns="0" rtlCol="0" anchor="t" anchorCtr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Federal Work Study </a:t>
            </a:r>
          </a:p>
          <a:p>
            <a:r>
              <a:rPr lang="en-US" sz="3600" dirty="0"/>
              <a:t>and Hourly Paid Positions</a:t>
            </a:r>
          </a:p>
        </p:txBody>
      </p:sp>
    </p:spTree>
    <p:extLst>
      <p:ext uri="{BB962C8B-B14F-4D97-AF65-F5344CB8AC3E}">
        <p14:creationId xmlns:p14="http://schemas.microsoft.com/office/powerpoint/2010/main" val="236657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rial view of boy sitting at his laptop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B025618-C830-4992-9CD3-D9E49BC79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70622" y="0"/>
            <a:ext cx="7388298" cy="6858000"/>
            <a:chOff x="1826589" y="0"/>
            <a:chExt cx="7388298" cy="6858000"/>
          </a:xfrm>
        </p:grpSpPr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11E692D4-6AEA-4652-A7AE-A02328258A55}"/>
                </a:ext>
              </a:extLst>
            </p:cNvPr>
            <p:cNvSpPr/>
            <p:nvPr/>
          </p:nvSpPr>
          <p:spPr>
            <a:xfrm>
              <a:off x="2618099" y="0"/>
              <a:ext cx="6596788" cy="6858000"/>
            </a:xfrm>
            <a:prstGeom prst="parallelogram">
              <a:avLst/>
            </a:pr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A134AA32-2418-4A09-9BA8-ED7207AC0D74}"/>
                </a:ext>
              </a:extLst>
            </p:cNvPr>
            <p:cNvSpPr/>
            <p:nvPr/>
          </p:nvSpPr>
          <p:spPr>
            <a:xfrm>
              <a:off x="2340861" y="0"/>
              <a:ext cx="6596788" cy="6858000"/>
            </a:xfrm>
            <a:prstGeom prst="parallelogram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0051AD99-BC4A-487F-BE1C-486FC5B8E9F2}"/>
                </a:ext>
              </a:extLst>
            </p:cNvPr>
            <p:cNvSpPr/>
            <p:nvPr/>
          </p:nvSpPr>
          <p:spPr>
            <a:xfrm>
              <a:off x="1826589" y="0"/>
              <a:ext cx="6596788" cy="6858000"/>
            </a:xfrm>
            <a:prstGeom prst="parallelogram">
              <a:avLst/>
            </a:prstGeom>
            <a:solidFill>
              <a:schemeClr val="bg1"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305335"/>
            <a:ext cx="6891564" cy="830997"/>
          </a:xfrm>
        </p:spPr>
        <p:txBody>
          <a:bodyPr/>
          <a:lstStyle/>
          <a:p>
            <a:r>
              <a:rPr lang="en-US" sz="3200" dirty="0"/>
              <a:t>Financial Aid Responsibilities </a:t>
            </a:r>
            <a:br>
              <a:rPr lang="en-US" sz="3200" dirty="0"/>
            </a:br>
            <a:r>
              <a:rPr lang="en-US" sz="3200" dirty="0"/>
              <a:t>(Federal Work Study Hiring)</a:t>
            </a:r>
          </a:p>
        </p:txBody>
      </p:sp>
      <p:sp>
        <p:nvSpPr>
          <p:cNvPr id="23" name="Text Placeholder 22" descr="content block 1">
            <a:extLst>
              <a:ext uri="{FF2B5EF4-FFF2-40B4-BE49-F238E27FC236}">
                <a16:creationId xmlns:a16="http://schemas.microsoft.com/office/drawing/2014/main" id="{B88939B0-5B9A-4423-AFD1-CF6B222687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3186" y="1405613"/>
            <a:ext cx="7871987" cy="3368675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Federal Work Study application process.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supervisors with a list of students assigned to their departments and a copy to the Student Employment Center (SEC).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Federal Work Study Authorization letter and work assignments to supervisors.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Notify students to report to the assigned departments.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EPAFS of each FWS Student.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approve student time sheet submitted by supervisors to ensure students do not exceed time and award amount.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Slide Number Placeholder 5" descr="Slide number">
            <a:extLst>
              <a:ext uri="{FF2B5EF4-FFF2-40B4-BE49-F238E27FC236}">
                <a16:creationId xmlns:a16="http://schemas.microsoft.com/office/drawing/2014/main" id="{11457662-C1A5-4B93-8E30-88025E27C4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2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2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group of students throwing their graduation caps in the air at sunset">
            <a:extLst>
              <a:ext uri="{FF2B5EF4-FFF2-40B4-BE49-F238E27FC236}">
                <a16:creationId xmlns:a16="http://schemas.microsoft.com/office/drawing/2014/main" id="{039BFAD7-131E-407E-8A28-E4CF6B8977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40A7491-C312-4D36-BA63-6F859CD81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5626"/>
            <a:ext cx="9754598" cy="6852374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70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slide 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97" y="532423"/>
            <a:ext cx="10206264" cy="830997"/>
          </a:xfrm>
        </p:spPr>
        <p:txBody>
          <a:bodyPr/>
          <a:lstStyle/>
          <a:p>
            <a:r>
              <a:rPr lang="en-US" sz="3200" dirty="0"/>
              <a:t>Student Responsibilities – Federal Work Study</a:t>
            </a:r>
          </a:p>
        </p:txBody>
      </p:sp>
      <p:sp>
        <p:nvSpPr>
          <p:cNvPr id="87" name="Text Placeholder 86" descr="content block 1">
            <a:extLst>
              <a:ext uri="{FF2B5EF4-FFF2-40B4-BE49-F238E27FC236}">
                <a16:creationId xmlns:a16="http://schemas.microsoft.com/office/drawing/2014/main" id="{1F4C9CA2-B224-40CD-8DB2-CAE478D23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226" y="1473343"/>
            <a:ext cx="8940720" cy="4301665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Federal Work Study Application at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https://www.alcorn.edu/admissions/financial-aid/federal-work-study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Financial Aid Webpage to be considered for eligibility.  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*If eligible, you will receive a Federal Work Study (FWS) Authorization Form. 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the Federal Work Study assignment form and submit it to the assigned department supervisor for further completion.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student employment paperwork and submit it to the Student Employment Center. If the student has paperwork on file, they are not required to complete another packet.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to department for work as scheduled.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timesheet on Banner Online Services.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*Notify the payroll office of federal and/or state tax changes, as applicable.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41F7B-AE96-45F9-BC57-F7C861749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62BC4D-BD7A-417E-A34A-59CE4D4A6AC8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2937FB-CDE3-46B3-8481-AB5DB8C4BABA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lide Number Placeholder 5" descr="Slide number">
            <a:extLst>
              <a:ext uri="{FF2B5EF4-FFF2-40B4-BE49-F238E27FC236}">
                <a16:creationId xmlns:a16="http://schemas.microsoft.com/office/drawing/2014/main" id="{118AA3A9-97EA-409C-AD65-3CD3B0A58871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3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1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Open book">
            <a:extLst>
              <a:ext uri="{FF2B5EF4-FFF2-40B4-BE49-F238E27FC236}">
                <a16:creationId xmlns:a16="http://schemas.microsoft.com/office/drawing/2014/main" id="{A799F565-1DAB-4AD3-BCE4-5DAC8012F35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C2DDD60-EB1C-44D8-84E1-D86EB3558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4922"/>
            <a:ext cx="12192000" cy="6863626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70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35" y="251361"/>
            <a:ext cx="10206264" cy="830997"/>
          </a:xfrm>
        </p:spPr>
        <p:txBody>
          <a:bodyPr/>
          <a:lstStyle/>
          <a:p>
            <a:r>
              <a:rPr lang="en-US" sz="3200" dirty="0"/>
              <a:t>Hiring Department Responsibilities – Federal Work Study</a:t>
            </a:r>
          </a:p>
        </p:txBody>
      </p:sp>
      <p:sp>
        <p:nvSpPr>
          <p:cNvPr id="87" name="Text Placeholder 86" descr="content block 1">
            <a:extLst>
              <a:ext uri="{FF2B5EF4-FFF2-40B4-BE49-F238E27FC236}">
                <a16:creationId xmlns:a16="http://schemas.microsoft.com/office/drawing/2014/main" id="{1F4C9CA2-B224-40CD-8DB2-CAE478D23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734" y="787665"/>
            <a:ext cx="9263542" cy="5599301"/>
          </a:xfrm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</a:rPr>
              <a:t>(Federal Funded Positions through Financial Aid)</a:t>
            </a:r>
          </a:p>
          <a:p>
            <a:pPr marL="10287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Federal Work Study Assignment Form and submit to the Student Employment Center and provide a copy to Financial Aid.</a:t>
            </a:r>
          </a:p>
          <a:p>
            <a:pPr marL="10287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an EPAF for each student.</a:t>
            </a:r>
          </a:p>
          <a:p>
            <a:pPr marL="10287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student timesheets.</a:t>
            </a:r>
          </a:p>
          <a:p>
            <a:pPr marL="11430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*Comply with Federal Work Study agreement and Student Employment Center Supervisor responsibilities as outlined in the handbook. </a:t>
            </a:r>
          </a:p>
          <a:p>
            <a:pPr marL="9715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Orientate students   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Student employee handbook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Student job description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Completing and submitting timesheets on Banner Online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Approve student time sheets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41F7B-AE96-45F9-BC57-F7C861749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62BC4D-BD7A-417E-A34A-59CE4D4A6AC8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2937FB-CDE3-46B3-8481-AB5DB8C4BABA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Slide Number Placeholder 5" descr="Slide Number">
            <a:extLst>
              <a:ext uri="{FF2B5EF4-FFF2-40B4-BE49-F238E27FC236}">
                <a16:creationId xmlns:a16="http://schemas.microsoft.com/office/drawing/2014/main" id="{DB02A950-05E3-4691-9BC9-47B314EEA7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0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Open book">
            <a:extLst>
              <a:ext uri="{FF2B5EF4-FFF2-40B4-BE49-F238E27FC236}">
                <a16:creationId xmlns:a16="http://schemas.microsoft.com/office/drawing/2014/main" id="{A799F565-1DAB-4AD3-BCE4-5DAC8012F35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C2DDD60-EB1C-44D8-84E1-D86EB3558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1252"/>
            <a:ext cx="12192000" cy="6863626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70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35" y="497240"/>
            <a:ext cx="10206264" cy="590744"/>
          </a:xfrm>
        </p:spPr>
        <p:txBody>
          <a:bodyPr/>
          <a:lstStyle/>
          <a:p>
            <a:r>
              <a:rPr lang="en-US" sz="3200" dirty="0"/>
              <a:t>Hiring Department Responsibilities – Hourly Positions</a:t>
            </a:r>
          </a:p>
        </p:txBody>
      </p:sp>
      <p:sp>
        <p:nvSpPr>
          <p:cNvPr id="87" name="Text Placeholder 86" descr="content block 1">
            <a:extLst>
              <a:ext uri="{FF2B5EF4-FFF2-40B4-BE49-F238E27FC236}">
                <a16:creationId xmlns:a16="http://schemas.microsoft.com/office/drawing/2014/main" id="{1F4C9CA2-B224-40CD-8DB2-CAE478D23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735" y="1093610"/>
            <a:ext cx="9137418" cy="4503243"/>
          </a:xfrm>
        </p:spPr>
        <p:txBody>
          <a:bodyPr/>
          <a:lstStyle/>
          <a:p>
            <a:r>
              <a:rPr lang="en-US" sz="2000" b="1" dirty="0"/>
              <a:t>(Department pays students from their budget)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Complete  the position requisition form and submit to sec@alcorn.edu 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Post position online via </a:t>
            </a:r>
            <a:r>
              <a:rPr lang="en-US" sz="1600" dirty="0" err="1">
                <a:solidFill>
                  <a:schemeClr val="bg1"/>
                </a:solidFill>
              </a:rPr>
              <a:t>PeopleAdmin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Review student applicants via </a:t>
            </a:r>
            <a:r>
              <a:rPr lang="en-US" sz="1600" dirty="0" err="1">
                <a:solidFill>
                  <a:schemeClr val="bg1"/>
                </a:solidFill>
              </a:rPr>
              <a:t>PeopleAdmin</a:t>
            </a:r>
            <a:r>
              <a:rPr lang="en-US" sz="1600" dirty="0">
                <a:solidFill>
                  <a:schemeClr val="bg1"/>
                </a:solidFill>
              </a:rPr>
              <a:t>, conduct interviews, and select candidate for hire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Create hiring proposal of the selected candidate in PeopleAdmin 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Contact student via contact information on application and provide date and time to report to work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Create EPAF for each student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	  (When creating the EPAF, please include the name of the supervisor/designee who will approve </a:t>
            </a:r>
          </a:p>
          <a:p>
            <a:pPr lvl="1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      timesheets in the comment section.) </a:t>
            </a:r>
          </a:p>
          <a:p>
            <a:pPr marL="9715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Orientate students   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Student employee handbook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Student job description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>
                <a:solidFill>
                  <a:schemeClr val="bg1"/>
                </a:solidFill>
              </a:rPr>
              <a:t>Completing and submitting timesheets on Banner Online</a:t>
            </a:r>
          </a:p>
          <a:p>
            <a:pPr marL="1028700" lvl="1" indent="-34290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Approve student time sheets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41F7B-AE96-45F9-BC57-F7C861749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62BC4D-BD7A-417E-A34A-59CE4D4A6AC8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2937FB-CDE3-46B3-8481-AB5DB8C4BABA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Slide Number Placeholder 5" descr="Slide Number">
            <a:extLst>
              <a:ext uri="{FF2B5EF4-FFF2-40B4-BE49-F238E27FC236}">
                <a16:creationId xmlns:a16="http://schemas.microsoft.com/office/drawing/2014/main" id="{DB02A950-05E3-4691-9BC9-47B314EEA7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1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group of students throwing their graduation caps in the air at sunset">
            <a:extLst>
              <a:ext uri="{FF2B5EF4-FFF2-40B4-BE49-F238E27FC236}">
                <a16:creationId xmlns:a16="http://schemas.microsoft.com/office/drawing/2014/main" id="{039BFAD7-131E-407E-8A28-E4CF6B8977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40A7491-C312-4D36-BA63-6F859CD81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5626"/>
            <a:ext cx="9838496" cy="6852374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1170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slide 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97" y="532423"/>
            <a:ext cx="10206264" cy="830997"/>
          </a:xfrm>
        </p:spPr>
        <p:txBody>
          <a:bodyPr/>
          <a:lstStyle/>
          <a:p>
            <a:r>
              <a:rPr lang="en-US" sz="3200" dirty="0"/>
              <a:t>Student Responsibilities – Hourly Paid Positions</a:t>
            </a:r>
          </a:p>
        </p:txBody>
      </p:sp>
      <p:sp>
        <p:nvSpPr>
          <p:cNvPr id="87" name="Text Placeholder 86" descr="content block 1">
            <a:extLst>
              <a:ext uri="{FF2B5EF4-FFF2-40B4-BE49-F238E27FC236}">
                <a16:creationId xmlns:a16="http://schemas.microsoft.com/office/drawing/2014/main" id="{1F4C9CA2-B224-40CD-8DB2-CAE478D23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2728" y="1225798"/>
            <a:ext cx="9024348" cy="24932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Apply to Hourly positions online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Sign student offer letter, complete student hire paperwork to the Student Employment Center. If you have completed student hire paperwork before, you are not required to complete another packet.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Complete timesheets and submit to supervisors for approval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If not received by the deadline, the student (you) will be paid on the next pay cycle.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1400" dirty="0"/>
              <a:t>A student cannot begin work until all paperwork is complete and submitted to proper departments.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41F7B-AE96-45F9-BC57-F7C861749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62BC4D-BD7A-417E-A34A-59CE4D4A6AC8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2937FB-CDE3-46B3-8481-AB5DB8C4BABA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Slide Number Placeholder 5" descr="Slide number">
            <a:extLst>
              <a:ext uri="{FF2B5EF4-FFF2-40B4-BE49-F238E27FC236}">
                <a16:creationId xmlns:a16="http://schemas.microsoft.com/office/drawing/2014/main" id="{118AA3A9-97EA-409C-AD65-3CD3B0A58871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7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boy walking with a bookbag and bike">
            <a:extLst>
              <a:ext uri="{FF2B5EF4-FFF2-40B4-BE49-F238E27FC236}">
                <a16:creationId xmlns:a16="http://schemas.microsoft.com/office/drawing/2014/main" id="{3111B687-3781-4457-A624-86311FC690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6125" y="0"/>
            <a:ext cx="5355875" cy="6858000"/>
          </a:xfr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B025618-C830-4992-9CD3-D9E49BC79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95847" y="0"/>
            <a:ext cx="7388298" cy="6858000"/>
            <a:chOff x="1826589" y="0"/>
            <a:chExt cx="7388298" cy="6858000"/>
          </a:xfrm>
        </p:grpSpPr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11E692D4-6AEA-4652-A7AE-A02328258A55}"/>
                </a:ext>
              </a:extLst>
            </p:cNvPr>
            <p:cNvSpPr/>
            <p:nvPr/>
          </p:nvSpPr>
          <p:spPr>
            <a:xfrm>
              <a:off x="2618099" y="0"/>
              <a:ext cx="6596788" cy="6858000"/>
            </a:xfrm>
            <a:prstGeom prst="parallelogram">
              <a:avLst/>
            </a:pr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A134AA32-2418-4A09-9BA8-ED7207AC0D74}"/>
                </a:ext>
              </a:extLst>
            </p:cNvPr>
            <p:cNvSpPr/>
            <p:nvPr/>
          </p:nvSpPr>
          <p:spPr>
            <a:xfrm>
              <a:off x="2340861" y="0"/>
              <a:ext cx="6596788" cy="6858000"/>
            </a:xfrm>
            <a:prstGeom prst="parallelogram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0051AD99-BC4A-487F-BE1C-486FC5B8E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826589" y="0"/>
              <a:ext cx="6596788" cy="6858000"/>
            </a:xfrm>
            <a:prstGeom prst="parallelogram">
              <a:avLst/>
            </a:prstGeom>
            <a:solidFill>
              <a:schemeClr val="bg1"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3" descr="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Employment Center Responsibilities</a:t>
            </a:r>
          </a:p>
        </p:txBody>
      </p:sp>
      <p:sp>
        <p:nvSpPr>
          <p:cNvPr id="23" name="Text Placeholder 22" descr="content block 1">
            <a:extLst>
              <a:ext uri="{FF2B5EF4-FFF2-40B4-BE49-F238E27FC236}">
                <a16:creationId xmlns:a16="http://schemas.microsoft.com/office/drawing/2014/main" id="{B88939B0-5B9A-4423-AFD1-CF6B222687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868" y="1180407"/>
            <a:ext cx="7270737" cy="4331218"/>
          </a:xfrm>
        </p:spPr>
        <p:txBody>
          <a:bodyPr/>
          <a:lstStyle/>
          <a:p>
            <a:r>
              <a:rPr lang="en-US" sz="1800" b="1" u="sng" dirty="0"/>
              <a:t>Hourly paid positions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Send offer letters to students after receiving hiring proposals from supervisors of selected student hires through PeopleAdmin</a:t>
            </a:r>
          </a:p>
          <a:p>
            <a:r>
              <a:rPr lang="en-US" sz="1800" b="1" u="sng" dirty="0"/>
              <a:t>Both Federal Work Study and Hourly Paid Positions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student employment paperwork.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student EPAFS.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*Notify students when paperwork is not complete. 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*Notify department supervisors of incomplete paperwork.</a:t>
            </a:r>
          </a:p>
          <a:p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 descr="Slide number">
            <a:extLst>
              <a:ext uri="{FF2B5EF4-FFF2-40B4-BE49-F238E27FC236}">
                <a16:creationId xmlns:a16="http://schemas.microsoft.com/office/drawing/2014/main" id="{79161314-0A22-4109-A2B1-41E87EFE1E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2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Three people sitting at picnic tabl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676568" cy="6858000"/>
          </a:xfrm>
        </p:spPr>
      </p:pic>
      <p:sp>
        <p:nvSpPr>
          <p:cNvPr id="12" name="Subtitle 11" descr="subtitle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1840" y="1384072"/>
            <a:ext cx="5022937" cy="1346602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Apply student EPAFS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 student timesheets for payroll.</a:t>
            </a:r>
          </a:p>
          <a:p>
            <a:pPr algn="l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664AAE-5AE9-41D7-8346-002B9F445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789107" y="551145"/>
            <a:ext cx="52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Payroll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29330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group of people sitting around a wooden table&#10;">
            <a:extLst>
              <a:ext uri="{FF2B5EF4-FFF2-40B4-BE49-F238E27FC236}">
                <a16:creationId xmlns:a16="http://schemas.microsoft.com/office/drawing/2014/main" id="{D48306FF-9A46-43AC-BC11-DE5D9F2D183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342" y="-11160"/>
            <a:ext cx="12251689" cy="6891575"/>
          </a:xfr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5325EDA-7343-463C-83EC-5D799E8B8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3695206" cy="6891576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2" name="Title 41" descr="title">
            <a:extLst>
              <a:ext uri="{FF2B5EF4-FFF2-40B4-BE49-F238E27FC236}">
                <a16:creationId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3" y="4198759"/>
            <a:ext cx="3000307" cy="630024"/>
          </a:xfrm>
        </p:spPr>
        <p:txBody>
          <a:bodyPr/>
          <a:lstStyle/>
          <a:p>
            <a:r>
              <a:rPr lang="en-US" b="0" dirty="0"/>
              <a:t>THANK YOU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F17C705-3351-4B11-BD28-D0CACC12D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59075" y="5076307"/>
            <a:ext cx="469807" cy="79404"/>
            <a:chOff x="9330846" y="5054600"/>
            <a:chExt cx="676275" cy="114300"/>
          </a:xfrm>
          <a:solidFill>
            <a:schemeClr val="bg1"/>
          </a:solidFill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25FEBFE-A26D-4E0B-B884-7E186CD878E5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2A24665D-D5CF-4F18-A88A-8E4471800E8D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9F2203F-31BF-4705-AC57-E197602982AA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4734E32-080E-49F2-89F3-16F0DBB5D130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Text Placeholder 86" descr="user email">
            <a:extLst>
              <a:ext uri="{FF2B5EF4-FFF2-40B4-BE49-F238E27FC236}">
                <a16:creationId xmlns:a16="http://schemas.microsoft.com/office/drawing/2014/main" id="{DF3FE72B-F9BD-472F-A413-71BEEF95F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59075" y="5276877"/>
            <a:ext cx="3695206" cy="276999"/>
          </a:xfrm>
        </p:spPr>
        <p:txBody>
          <a:bodyPr/>
          <a:lstStyle/>
          <a:p>
            <a:r>
              <a:rPr lang="en-US" dirty="0"/>
              <a:t>hrm@alcorn.edu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F841485-6093-48AB-9892-0FB58675C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91707" y="5773851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Content Placeholder 99" descr="Link">
            <a:extLst>
              <a:ext uri="{FF2B5EF4-FFF2-40B4-BE49-F238E27FC236}">
                <a16:creationId xmlns:a16="http://schemas.microsoft.com/office/drawing/2014/main" id="{420E824D-10A7-42CB-A7E8-5298E3E84F02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/>
      </p:pic>
      <p:sp>
        <p:nvSpPr>
          <p:cNvPr id="88" name="Text Placeholder 87" descr="user website">
            <a:extLst>
              <a:ext uri="{FF2B5EF4-FFF2-40B4-BE49-F238E27FC236}">
                <a16:creationId xmlns:a16="http://schemas.microsoft.com/office/drawing/2014/main" id="{3717E33B-5954-4CDC-B30A-BD21BED6DD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www.alcorn.edu </a:t>
            </a:r>
          </a:p>
        </p:txBody>
      </p:sp>
      <p:pic>
        <p:nvPicPr>
          <p:cNvPr id="2" name="Content Placeholder 97" descr="Envelope">
            <a:extLst>
              <a:ext uri="{FF2B5EF4-FFF2-40B4-BE49-F238E27FC236}">
                <a16:creationId xmlns:a16="http://schemas.microsoft.com/office/drawing/2014/main" id="{E27A25F8-74F4-0FDC-605D-283E5F76BE2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480" y="5187198"/>
            <a:ext cx="469813" cy="469812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420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475556_Education presentation_AAS_v5" id="{AAC57104-7B60-491F-A321-6BCAF93AC541}" vid="{5A43072C-36E0-4A5A-A3FF-E88D65C597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D0AD3E-9DDB-4E69-981A-7DAE0E9B5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C32B5E-029E-455A-86F0-091666CEE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575C36-314A-42CB-9114-6E0CE4AB2735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presentation</Template>
  <TotalTime>0</TotalTime>
  <Words>620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Wingdings</vt:lpstr>
      <vt:lpstr>Office Theme</vt:lpstr>
      <vt:lpstr> Student Employment Center</vt:lpstr>
      <vt:lpstr>Financial Aid Responsibilities  (Federal Work Study Hiring)</vt:lpstr>
      <vt:lpstr>Student Responsibilities – Federal Work Study</vt:lpstr>
      <vt:lpstr>Hiring Department Responsibilities – Federal Work Study</vt:lpstr>
      <vt:lpstr>Hiring Department Responsibilities – Hourly Positions</vt:lpstr>
      <vt:lpstr>Student Responsibilities – Hourly Paid Positions</vt:lpstr>
      <vt:lpstr>Student Employment Center Responsibilities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2020-08-12T19:17:23Z</dcterms:created>
  <dcterms:modified xsi:type="dcterms:W3CDTF">2025-03-07T16:30:21Z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