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5" d="100"/>
          <a:sy n="105" d="100"/>
        </p:scale>
        <p:origin x="79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6617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Opening: This is an educational briefing for currently rehired retirees. None of our current rehired retirees presently fall under the new W-2 Contract Worker health-plan category. The goal is to explain the new return-to-work option before anyone considers changing an existing arrangement.</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Emphasize that this meeting does not mean anyone is being moved to 80%, enrolled in contract-worker coverage, or losing existing retiree coverage. It is advance education and risk prevention. Source: PERS June 2026 materials; September 2026 KYB newsletter.</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PERS materials state the new return-to-work option permits compensation up to 80% of the salary in effect for the position. Avoid describing 80% as 32 hours or four days per week unless the actual appointment is structured that way. Hours matter separately for health-plan/ACA review.</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PERS 2026 legislative materials describe a 30-day separation requirement, employer responsibility for remitting employee and employer contributions based on salary received, and no additional retirement benefits for the retiree under this option. Individual eligibility should be verified with current PERS requirements.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the word 'may,' consistent with the State newsletter. Do not tell retirees that selecting 80% automatically makes them benefits eligible. The newsletter says increased pay may lead to increased hours, and if working more than 30 hours per week, they may be eligible under the ACA.</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Rates are from the attached 2027 W-2 Contract Worker Rate Sheet. The September 2026 KYB newsletter states spouses are not eligible and the employee pays the full premium.</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most important benefits warning in the State newsletter. Slow down here and make sure attendees understand the potential permanence of dropping retiree coverage. HRM should document that this information was provided.</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Close by reinforcing that the session is preventive and informational. Encourage employees to bring individual questions to HRM; individual eligibility may depend on their specific retirement, employment, hours, and coverage circumstances.</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used: Mississippi PERS June 2026 Administrative Committee materials and 2026 legislative materials; Mississippi DFA September 2026 Know Your Benefits newsletter supplied by HRM; 2027 W-2 Contract Worker Rate Sheet supplied by HRM.</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F2D7F"/>
        </a:solidFill>
        <a:effectLst/>
      </p:bgPr>
    </p:bg>
    <p:spTree>
      <p:nvGrpSpPr>
        <p:cNvPr id="1" name=""/>
        <p:cNvGrpSpPr/>
        <p:nvPr/>
      </p:nvGrpSpPr>
      <p:grpSpPr>
        <a:xfrm>
          <a:off x="0" y="0"/>
          <a:ext cx="0" cy="0"/>
          <a:chOff x="0" y="0"/>
          <a:chExt cx="0" cy="0"/>
        </a:xfrm>
      </p:grpSpPr>
      <p:sp>
        <p:nvSpPr>
          <p:cNvPr id="2" name="Rectangle 1"/>
          <p:cNvSpPr/>
          <p:nvPr/>
        </p:nvSpPr>
        <p:spPr>
          <a:xfrm>
            <a:off x="594360" y="640080"/>
            <a:ext cx="146304" cy="5394960"/>
          </a:xfrm>
          <a:prstGeom prst="rect">
            <a:avLst/>
          </a:prstGeom>
          <a:solidFill>
            <a:srgbClr val="EEB7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051560" y="1325880"/>
            <a:ext cx="9966960" cy="1828800"/>
          </a:xfrm>
          <a:prstGeom prst="rect">
            <a:avLst/>
          </a:prstGeom>
          <a:noFill/>
        </p:spPr>
        <p:txBody>
          <a:bodyPr wrap="none">
            <a:spAutoFit/>
          </a:bodyPr>
          <a:lstStyle/>
          <a:p>
            <a:pPr>
              <a:defRPr sz="3800" b="1">
                <a:solidFill>
                  <a:srgbClr val="FFFFFF"/>
                </a:solidFill>
              </a:defRPr>
            </a:pPr>
            <a:r>
              <a:t>Rehired Retirees</a:t>
            </a:r>
          </a:p>
          <a:p>
            <a:pPr>
              <a:spcBef>
                <a:spcPts val="800"/>
              </a:spcBef>
              <a:defRPr sz="2500">
                <a:solidFill>
                  <a:srgbClr val="EEB724"/>
                </a:solidFill>
              </a:defRPr>
            </a:pPr>
            <a:r>
              <a:t>Understanding Mississippi’s New 80% Return-to-Work Option</a:t>
            </a:r>
          </a:p>
          <a:p>
            <a:pPr>
              <a:spcBef>
                <a:spcPts val="1800"/>
              </a:spcBef>
              <a:defRPr sz="1700">
                <a:solidFill>
                  <a:srgbClr val="FFFFFF"/>
                </a:solidFill>
              </a:defRPr>
            </a:pPr>
            <a:r>
              <a:t>What it means now • What could change • Health coverage considerations</a:t>
            </a:r>
          </a:p>
          <a:p>
            <a:pPr>
              <a:spcBef>
                <a:spcPts val="2800"/>
              </a:spcBef>
              <a:defRPr sz="1300">
                <a:solidFill>
                  <a:srgbClr val="FFFFFF"/>
                </a:solidFill>
              </a:defRPr>
            </a:pPr>
            <a:r>
              <a:t>Office of Human Resources Management |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EEB7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0972800" cy="640080"/>
          </a:xfrm>
          <a:prstGeom prst="rect">
            <a:avLst/>
          </a:prstGeom>
          <a:noFill/>
        </p:spPr>
        <p:txBody>
          <a:bodyPr wrap="none">
            <a:spAutoFit/>
          </a:bodyPr>
          <a:lstStyle/>
          <a:p>
            <a:pPr>
              <a:defRPr sz="2700" b="1">
                <a:solidFill>
                  <a:srgbClr val="4F2D7F"/>
                </a:solidFill>
              </a:defRPr>
            </a:pPr>
            <a:r>
              <a:t>Why We Are Meeting</a:t>
            </a:r>
          </a:p>
        </p:txBody>
      </p:sp>
      <p:sp>
        <p:nvSpPr>
          <p:cNvPr id="4" name="TextBox 3"/>
          <p:cNvSpPr txBox="1"/>
          <p:nvPr/>
        </p:nvSpPr>
        <p:spPr>
          <a:xfrm>
            <a:off x="621792" y="1024128"/>
            <a:ext cx="10789920" cy="457200"/>
          </a:xfrm>
          <a:prstGeom prst="rect">
            <a:avLst/>
          </a:prstGeom>
          <a:noFill/>
        </p:spPr>
        <p:txBody>
          <a:bodyPr wrap="none">
            <a:spAutoFit/>
          </a:bodyPr>
          <a:lstStyle/>
          <a:p>
            <a:pPr>
              <a:defRPr sz="1300">
                <a:solidFill>
                  <a:srgbClr val="64646E"/>
                </a:solidFill>
              </a:defRPr>
            </a:pPr>
            <a:r>
              <a:t>Information now, before any individual employment or coverage decision is made</a:t>
            </a:r>
          </a:p>
        </p:txBody>
      </p:sp>
      <p:sp>
        <p:nvSpPr>
          <p:cNvPr id="5" name="TextBox 4"/>
          <p:cNvSpPr txBox="1"/>
          <p:nvPr/>
        </p:nvSpPr>
        <p:spPr>
          <a:xfrm>
            <a:off x="822960" y="1600200"/>
            <a:ext cx="10607040" cy="4480560"/>
          </a:xfrm>
          <a:prstGeom prst="rect">
            <a:avLst/>
          </a:prstGeom>
          <a:noFill/>
        </p:spPr>
        <p:txBody>
          <a:bodyPr wrap="square">
            <a:spAutoFit/>
          </a:bodyPr>
          <a:lstStyle/>
          <a:p>
            <a:pPr>
              <a:spcAft>
                <a:spcPts val="1000"/>
              </a:spcAft>
              <a:defRPr sz="1900">
                <a:solidFill>
                  <a:srgbClr val="23232A"/>
                </a:solidFill>
              </a:defRPr>
            </a:pPr>
            <a:r>
              <a:t>Mississippi changed the PERS return-to-work rules effective July 1, 2026.</a:t>
            </a:r>
          </a:p>
          <a:p>
            <a:pPr>
              <a:spcAft>
                <a:spcPts val="1000"/>
              </a:spcAft>
              <a:defRPr sz="1900">
                <a:solidFill>
                  <a:srgbClr val="23232A"/>
                </a:solidFill>
              </a:defRPr>
            </a:pPr>
            <a:r>
              <a:t>The new option can allow an eligible retiree to earn up to 80% of the salary in effect for the position.</a:t>
            </a:r>
          </a:p>
          <a:p>
            <a:pPr>
              <a:spcAft>
                <a:spcPts val="1000"/>
              </a:spcAft>
              <a:defRPr sz="1900">
                <a:solidFill>
                  <a:srgbClr val="23232A"/>
                </a:solidFill>
              </a:defRPr>
            </a:pPr>
            <a:r>
              <a:t>None of Alcorn’s current rehired retirees fall under the new W-2 Contract Worker health-plan category at this time.</a:t>
            </a:r>
          </a:p>
          <a:p>
            <a:pPr>
              <a:spcAft>
                <a:spcPts val="1000"/>
              </a:spcAft>
              <a:defRPr sz="1900">
                <a:solidFill>
                  <a:srgbClr val="23232A"/>
                </a:solidFill>
              </a:defRPr>
            </a:pPr>
            <a:r>
              <a:t>Today’s purpose is to explain what could change if a retiree later moves into an arrangement that triggers additional employment or health-plan review.</a:t>
            </a:r>
          </a:p>
        </p:txBody>
      </p:sp>
      <p:sp>
        <p:nvSpPr>
          <p:cNvPr id="6" name="Rectangle 5"/>
          <p:cNvSpPr/>
          <p:nvPr/>
        </p:nvSpPr>
        <p:spPr>
          <a:xfrm>
            <a:off x="594360" y="6528816"/>
            <a:ext cx="10972800" cy="18288"/>
          </a:xfrm>
          <a:prstGeom prst="rect">
            <a:avLst/>
          </a:prstGeom>
          <a:solidFill>
            <a:srgbClr val="EEB7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565392"/>
            <a:ext cx="10881360" cy="182880"/>
          </a:xfrm>
          <a:prstGeom prst="rect">
            <a:avLst/>
          </a:prstGeom>
          <a:noFill/>
        </p:spPr>
        <p:txBody>
          <a:bodyPr wrap="none">
            <a:spAutoFit/>
          </a:bodyPr>
          <a:lstStyle/>
          <a:p>
            <a:pPr>
              <a:defRPr sz="800">
                <a:solidFill>
                  <a:srgbClr val="64646E"/>
                </a:solidFill>
              </a:defRPr>
            </a:pPr>
            <a:r>
              <a:t>Office of Human Resources Management  |  Rehired Retiree Information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EEB7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0972800" cy="640080"/>
          </a:xfrm>
          <a:prstGeom prst="rect">
            <a:avLst/>
          </a:prstGeom>
          <a:noFill/>
        </p:spPr>
        <p:txBody>
          <a:bodyPr wrap="none">
            <a:spAutoFit/>
          </a:bodyPr>
          <a:lstStyle/>
          <a:p>
            <a:pPr>
              <a:defRPr sz="2700" b="1">
                <a:solidFill>
                  <a:srgbClr val="4F2D7F"/>
                </a:solidFill>
              </a:defRPr>
            </a:pPr>
            <a:r>
              <a:t>What the 80% Option Means</a:t>
            </a:r>
          </a:p>
        </p:txBody>
      </p:sp>
      <p:sp>
        <p:nvSpPr>
          <p:cNvPr id="4" name="TextBox 3"/>
          <p:cNvSpPr txBox="1"/>
          <p:nvPr/>
        </p:nvSpPr>
        <p:spPr>
          <a:xfrm>
            <a:off x="621792" y="1024128"/>
            <a:ext cx="10789920" cy="457200"/>
          </a:xfrm>
          <a:prstGeom prst="rect">
            <a:avLst/>
          </a:prstGeom>
          <a:noFill/>
        </p:spPr>
        <p:txBody>
          <a:bodyPr wrap="none">
            <a:spAutoFit/>
          </a:bodyPr>
          <a:lstStyle/>
          <a:p>
            <a:pPr>
              <a:defRPr sz="1300">
                <a:solidFill>
                  <a:srgbClr val="64646E"/>
                </a:solidFill>
              </a:defRPr>
            </a:pPr>
            <a:r>
              <a:t>The “80%” is a compensation limit—not an automatic 80% schedule</a:t>
            </a:r>
          </a:p>
        </p:txBody>
      </p:sp>
      <p:sp>
        <p:nvSpPr>
          <p:cNvPr id="5" name="Rounded Rectangle 4"/>
          <p:cNvSpPr/>
          <p:nvPr/>
        </p:nvSpPr>
        <p:spPr>
          <a:xfrm>
            <a:off x="731520" y="1600200"/>
            <a:ext cx="5212080" cy="3017520"/>
          </a:xfrm>
          <a:prstGeom prst="roundRect">
            <a:avLst/>
          </a:prstGeom>
          <a:solidFill>
            <a:srgbClr val="F7F5FA"/>
          </a:solidFill>
          <a:ln>
            <a:solidFill>
              <a:srgbClr val="4F2D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05840" y="1874519"/>
            <a:ext cx="4567597" cy="1738938"/>
          </a:xfrm>
          <a:prstGeom prst="rect">
            <a:avLst/>
          </a:prstGeom>
          <a:noFill/>
        </p:spPr>
        <p:txBody>
          <a:bodyPr wrap="none">
            <a:spAutoFit/>
          </a:bodyPr>
          <a:lstStyle/>
          <a:p>
            <a:pPr>
              <a:defRPr sz="2100" b="1">
                <a:solidFill>
                  <a:srgbClr val="4F2D7F"/>
                </a:solidFill>
              </a:defRPr>
            </a:pPr>
            <a:r>
              <a:rPr dirty="0"/>
              <a:t>Under the new option</a:t>
            </a:r>
          </a:p>
          <a:p>
            <a:pPr>
              <a:spcBef>
                <a:spcPts val="1400"/>
              </a:spcBef>
              <a:defRPr sz="1700">
                <a:solidFill>
                  <a:srgbClr val="23232A"/>
                </a:solidFill>
              </a:defRPr>
            </a:pPr>
            <a:r>
              <a:rPr dirty="0"/>
              <a:t>An eligible retiree may be reemployed at </a:t>
            </a:r>
            <a:endParaRPr lang="en-US" dirty="0"/>
          </a:p>
          <a:p>
            <a:pPr>
              <a:spcBef>
                <a:spcPts val="1400"/>
              </a:spcBef>
              <a:defRPr sz="1700">
                <a:solidFill>
                  <a:srgbClr val="23232A"/>
                </a:solidFill>
              </a:defRPr>
            </a:pPr>
            <a:r>
              <a:rPr dirty="0"/>
              <a:t>compensation not exceeding 80% of the salary in </a:t>
            </a:r>
            <a:endParaRPr lang="en-US" dirty="0"/>
          </a:p>
          <a:p>
            <a:pPr>
              <a:spcBef>
                <a:spcPts val="1400"/>
              </a:spcBef>
              <a:defRPr sz="1700">
                <a:solidFill>
                  <a:srgbClr val="23232A"/>
                </a:solidFill>
              </a:defRPr>
            </a:pPr>
            <a:r>
              <a:rPr dirty="0"/>
              <a:t>effect for the position.</a:t>
            </a:r>
          </a:p>
        </p:txBody>
      </p:sp>
      <p:sp>
        <p:nvSpPr>
          <p:cNvPr id="7" name="Rounded Rectangle 6"/>
          <p:cNvSpPr/>
          <p:nvPr/>
        </p:nvSpPr>
        <p:spPr>
          <a:xfrm>
            <a:off x="6217920" y="1600200"/>
            <a:ext cx="5212080" cy="3017520"/>
          </a:xfrm>
          <a:prstGeom prst="roundRect">
            <a:avLst/>
          </a:prstGeom>
          <a:solidFill>
            <a:srgbClr val="F7F5FA"/>
          </a:solidFill>
          <a:ln>
            <a:solidFill>
              <a:srgbClr val="EEB7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92240" y="1874519"/>
            <a:ext cx="4866012" cy="2180084"/>
          </a:xfrm>
          <a:prstGeom prst="rect">
            <a:avLst/>
          </a:prstGeom>
          <a:noFill/>
        </p:spPr>
        <p:txBody>
          <a:bodyPr wrap="none">
            <a:spAutoFit/>
          </a:bodyPr>
          <a:lstStyle/>
          <a:p>
            <a:pPr>
              <a:defRPr sz="2100" b="1">
                <a:solidFill>
                  <a:srgbClr val="EEB724"/>
                </a:solidFill>
              </a:defRPr>
            </a:pPr>
            <a:r>
              <a:rPr dirty="0"/>
              <a:t>Important distinction</a:t>
            </a:r>
          </a:p>
          <a:p>
            <a:pPr>
              <a:spcBef>
                <a:spcPts val="1400"/>
              </a:spcBef>
              <a:defRPr sz="1700">
                <a:solidFill>
                  <a:srgbClr val="23232A"/>
                </a:solidFill>
              </a:defRPr>
            </a:pPr>
            <a:r>
              <a:rPr dirty="0"/>
              <a:t>Choosing the 80% option does not, by itself, </a:t>
            </a:r>
            <a:endParaRPr lang="en-US" dirty="0"/>
          </a:p>
          <a:p>
            <a:pPr>
              <a:spcBef>
                <a:spcPts val="1400"/>
              </a:spcBef>
              <a:defRPr sz="1700">
                <a:solidFill>
                  <a:srgbClr val="23232A"/>
                </a:solidFill>
              </a:defRPr>
            </a:pPr>
            <a:r>
              <a:rPr dirty="0"/>
              <a:t>establish how many hours per week you will work or </a:t>
            </a:r>
            <a:endParaRPr lang="en-US" dirty="0"/>
          </a:p>
          <a:p>
            <a:pPr>
              <a:spcBef>
                <a:spcPts val="1400"/>
              </a:spcBef>
              <a:defRPr sz="1700">
                <a:solidFill>
                  <a:srgbClr val="23232A"/>
                </a:solidFill>
              </a:defRPr>
            </a:pPr>
            <a:r>
              <a:rPr dirty="0"/>
              <a:t>automatically place you in the W-2 Contract Worker </a:t>
            </a:r>
            <a:endParaRPr lang="en-US" dirty="0"/>
          </a:p>
          <a:p>
            <a:pPr>
              <a:spcBef>
                <a:spcPts val="1400"/>
              </a:spcBef>
              <a:defRPr sz="1700">
                <a:solidFill>
                  <a:srgbClr val="23232A"/>
                </a:solidFill>
              </a:defRPr>
            </a:pPr>
            <a:r>
              <a:rPr dirty="0"/>
              <a:t>health plan.</a:t>
            </a:r>
          </a:p>
        </p:txBody>
      </p:sp>
      <p:sp>
        <p:nvSpPr>
          <p:cNvPr id="9" name="Rectangle 8"/>
          <p:cNvSpPr/>
          <p:nvPr/>
        </p:nvSpPr>
        <p:spPr>
          <a:xfrm>
            <a:off x="594360" y="6528816"/>
            <a:ext cx="10972800" cy="18288"/>
          </a:xfrm>
          <a:prstGeom prst="rect">
            <a:avLst/>
          </a:prstGeom>
          <a:solidFill>
            <a:srgbClr val="EEB7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0080" y="6565392"/>
            <a:ext cx="10881360" cy="182880"/>
          </a:xfrm>
          <a:prstGeom prst="rect">
            <a:avLst/>
          </a:prstGeom>
          <a:noFill/>
        </p:spPr>
        <p:txBody>
          <a:bodyPr wrap="none">
            <a:spAutoFit/>
          </a:bodyPr>
          <a:lstStyle/>
          <a:p>
            <a:pPr>
              <a:defRPr sz="800">
                <a:solidFill>
                  <a:srgbClr val="64646E"/>
                </a:solidFill>
              </a:defRPr>
            </a:pPr>
            <a:r>
              <a:t>Office of Human Resources Management  |  Rehired Retiree Information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EEB7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0972800" cy="640080"/>
          </a:xfrm>
          <a:prstGeom prst="rect">
            <a:avLst/>
          </a:prstGeom>
          <a:noFill/>
        </p:spPr>
        <p:txBody>
          <a:bodyPr wrap="none">
            <a:spAutoFit/>
          </a:bodyPr>
          <a:lstStyle/>
          <a:p>
            <a:pPr>
              <a:defRPr sz="2700" b="1">
                <a:solidFill>
                  <a:srgbClr val="4F2D7F"/>
                </a:solidFill>
              </a:defRPr>
            </a:pPr>
            <a:r>
              <a:t>If You Move to the 80% Option</a:t>
            </a:r>
          </a:p>
        </p:txBody>
      </p:sp>
      <p:sp>
        <p:nvSpPr>
          <p:cNvPr id="4" name="TextBox 3"/>
          <p:cNvSpPr txBox="1"/>
          <p:nvPr/>
        </p:nvSpPr>
        <p:spPr>
          <a:xfrm>
            <a:off x="621792" y="1024128"/>
            <a:ext cx="10789920" cy="457200"/>
          </a:xfrm>
          <a:prstGeom prst="rect">
            <a:avLst/>
          </a:prstGeom>
          <a:noFill/>
        </p:spPr>
        <p:txBody>
          <a:bodyPr wrap="none">
            <a:spAutoFit/>
          </a:bodyPr>
          <a:lstStyle/>
          <a:p>
            <a:pPr>
              <a:defRPr sz="1300">
                <a:solidFill>
                  <a:srgbClr val="64646E"/>
                </a:solidFill>
              </a:defRPr>
            </a:pPr>
            <a:r>
              <a:t>What HRM will need to review before the change is finalized</a:t>
            </a:r>
          </a:p>
        </p:txBody>
      </p:sp>
      <p:sp>
        <p:nvSpPr>
          <p:cNvPr id="5" name="TextBox 4"/>
          <p:cNvSpPr txBox="1"/>
          <p:nvPr/>
        </p:nvSpPr>
        <p:spPr>
          <a:xfrm>
            <a:off x="822960" y="1600200"/>
            <a:ext cx="10607040" cy="4480560"/>
          </a:xfrm>
          <a:prstGeom prst="rect">
            <a:avLst/>
          </a:prstGeom>
          <a:noFill/>
        </p:spPr>
        <p:txBody>
          <a:bodyPr wrap="square">
            <a:spAutoFit/>
          </a:bodyPr>
          <a:lstStyle/>
          <a:p>
            <a:pPr>
              <a:spcAft>
                <a:spcPts val="1000"/>
              </a:spcAft>
              <a:defRPr sz="1800">
                <a:solidFill>
                  <a:srgbClr val="23232A"/>
                </a:solidFill>
              </a:defRPr>
            </a:pPr>
            <a:r>
              <a:t>Eligibility for the PERS return-to-work option and the required separation from service.</a:t>
            </a:r>
          </a:p>
          <a:p>
            <a:pPr>
              <a:spcAft>
                <a:spcPts val="1000"/>
              </a:spcAft>
              <a:defRPr sz="1800">
                <a:solidFill>
                  <a:srgbClr val="23232A"/>
                </a:solidFill>
              </a:defRPr>
            </a:pPr>
            <a:r>
              <a:t>The salary for the position and the maximum compensation permitted under the option.</a:t>
            </a:r>
          </a:p>
          <a:p>
            <a:pPr>
              <a:spcAft>
                <a:spcPts val="1000"/>
              </a:spcAft>
              <a:defRPr sz="1800">
                <a:solidFill>
                  <a:srgbClr val="23232A"/>
                </a:solidFill>
              </a:defRPr>
            </a:pPr>
            <a:r>
              <a:t>The actual work schedule and expected hours—not simply the percentage of salary.</a:t>
            </a:r>
          </a:p>
          <a:p>
            <a:pPr>
              <a:spcAft>
                <a:spcPts val="1000"/>
              </a:spcAft>
              <a:defRPr sz="1800">
                <a:solidFill>
                  <a:srgbClr val="23232A"/>
                </a:solidFill>
              </a:defRPr>
            </a:pPr>
            <a:r>
              <a:t>Required PERS reporting/contributions associated with the salary paid.</a:t>
            </a:r>
          </a:p>
          <a:p>
            <a:pPr>
              <a:spcAft>
                <a:spcPts val="1000"/>
              </a:spcAft>
              <a:defRPr sz="1800">
                <a:solidFill>
                  <a:srgbClr val="23232A"/>
                </a:solidFill>
              </a:defRPr>
            </a:pPr>
            <a:r>
              <a:t>Whether the work arrangement creates a health-plan eligibility issue that must be reviewed before coverage decisions are made.</a:t>
            </a:r>
          </a:p>
        </p:txBody>
      </p:sp>
      <p:sp>
        <p:nvSpPr>
          <p:cNvPr id="6" name="Rectangle 5"/>
          <p:cNvSpPr/>
          <p:nvPr/>
        </p:nvSpPr>
        <p:spPr>
          <a:xfrm>
            <a:off x="594360" y="6528816"/>
            <a:ext cx="10972800" cy="18288"/>
          </a:xfrm>
          <a:prstGeom prst="rect">
            <a:avLst/>
          </a:prstGeom>
          <a:solidFill>
            <a:srgbClr val="EEB7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565392"/>
            <a:ext cx="10881360" cy="182880"/>
          </a:xfrm>
          <a:prstGeom prst="rect">
            <a:avLst/>
          </a:prstGeom>
          <a:noFill/>
        </p:spPr>
        <p:txBody>
          <a:bodyPr wrap="none">
            <a:spAutoFit/>
          </a:bodyPr>
          <a:lstStyle/>
          <a:p>
            <a:pPr>
              <a:defRPr sz="800">
                <a:solidFill>
                  <a:srgbClr val="64646E"/>
                </a:solidFill>
              </a:defRPr>
            </a:pPr>
            <a:r>
              <a:t>Office of Human Resources Management  |  Rehired Retiree Information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EEB7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0972800" cy="640080"/>
          </a:xfrm>
          <a:prstGeom prst="rect">
            <a:avLst/>
          </a:prstGeom>
          <a:noFill/>
        </p:spPr>
        <p:txBody>
          <a:bodyPr wrap="none">
            <a:spAutoFit/>
          </a:bodyPr>
          <a:lstStyle/>
          <a:p>
            <a:pPr>
              <a:defRPr sz="2700" b="1">
                <a:solidFill>
                  <a:srgbClr val="4F2D7F"/>
                </a:solidFill>
              </a:defRPr>
            </a:pPr>
            <a:r>
              <a:t>Health Coverage: Where the Work Schedule Matters</a:t>
            </a:r>
          </a:p>
        </p:txBody>
      </p:sp>
      <p:sp>
        <p:nvSpPr>
          <p:cNvPr id="4" name="TextBox 3"/>
          <p:cNvSpPr txBox="1"/>
          <p:nvPr/>
        </p:nvSpPr>
        <p:spPr>
          <a:xfrm>
            <a:off x="621792" y="1024128"/>
            <a:ext cx="10789920" cy="457200"/>
          </a:xfrm>
          <a:prstGeom prst="rect">
            <a:avLst/>
          </a:prstGeom>
          <a:noFill/>
        </p:spPr>
        <p:txBody>
          <a:bodyPr wrap="none">
            <a:spAutoFit/>
          </a:bodyPr>
          <a:lstStyle/>
          <a:p>
            <a:pPr>
              <a:defRPr sz="1300">
                <a:solidFill>
                  <a:srgbClr val="64646E"/>
                </a:solidFill>
              </a:defRPr>
            </a:pPr>
            <a:r>
              <a:t>The State’s September 2026 guidance connects increased hours—not the 80% salary figure alone—to potential coverage eligibility</a:t>
            </a:r>
          </a:p>
        </p:txBody>
      </p:sp>
      <p:sp>
        <p:nvSpPr>
          <p:cNvPr id="5" name="TextBox 4"/>
          <p:cNvSpPr txBox="1"/>
          <p:nvPr/>
        </p:nvSpPr>
        <p:spPr>
          <a:xfrm>
            <a:off x="822960" y="1600200"/>
            <a:ext cx="10607040" cy="2139047"/>
          </a:xfrm>
          <a:prstGeom prst="rect">
            <a:avLst/>
          </a:prstGeom>
          <a:noFill/>
        </p:spPr>
        <p:txBody>
          <a:bodyPr wrap="square">
            <a:spAutoFit/>
          </a:bodyPr>
          <a:lstStyle/>
          <a:p>
            <a:pPr>
              <a:spcAft>
                <a:spcPts val="1000"/>
              </a:spcAft>
              <a:defRPr sz="1800">
                <a:solidFill>
                  <a:srgbClr val="23232A"/>
                </a:solidFill>
              </a:defRPr>
            </a:pPr>
            <a:r>
              <a:rPr dirty="0"/>
              <a:t>The State notes that the higher compensation option may lead some rehired retirees to work more hours.</a:t>
            </a:r>
          </a:p>
          <a:p>
            <a:pPr>
              <a:spcAft>
                <a:spcPts val="1000"/>
              </a:spcAft>
              <a:defRPr sz="1800">
                <a:solidFill>
                  <a:srgbClr val="23232A"/>
                </a:solidFill>
              </a:defRPr>
            </a:pPr>
            <a:r>
              <a:rPr dirty="0"/>
              <a:t>If the work arrangement results in more than 30 hours per week, the individual may become eligible for benefits under Affordable Care Act rules.</a:t>
            </a:r>
          </a:p>
          <a:p>
            <a:pPr>
              <a:spcAft>
                <a:spcPts val="1000"/>
              </a:spcAft>
              <a:defRPr sz="1800">
                <a:solidFill>
                  <a:srgbClr val="23232A"/>
                </a:solidFill>
              </a:defRPr>
            </a:pPr>
            <a:r>
              <a:rPr dirty="0"/>
              <a:t>If applicable, the State identifies the Contract Worker Base Plan as the health coverage available to this category.</a:t>
            </a:r>
          </a:p>
          <a:p>
            <a:pPr>
              <a:spcAft>
                <a:spcPts val="1000"/>
              </a:spcAft>
              <a:defRPr sz="1800">
                <a:solidFill>
                  <a:srgbClr val="23232A"/>
                </a:solidFill>
              </a:defRPr>
            </a:pPr>
            <a:r>
              <a:rPr dirty="0"/>
              <a:t>HRM </a:t>
            </a:r>
            <a:r>
              <a:rPr lang="en-US" dirty="0"/>
              <a:t>will</a:t>
            </a:r>
            <a:r>
              <a:rPr dirty="0"/>
              <a:t> review the individual’s actual employment arrangement before determining whether the contract-worker health provisions apply.</a:t>
            </a:r>
          </a:p>
        </p:txBody>
      </p:sp>
      <p:sp>
        <p:nvSpPr>
          <p:cNvPr id="6" name="Rectangle 5"/>
          <p:cNvSpPr/>
          <p:nvPr/>
        </p:nvSpPr>
        <p:spPr>
          <a:xfrm>
            <a:off x="594360" y="6528816"/>
            <a:ext cx="10972800" cy="18288"/>
          </a:xfrm>
          <a:prstGeom prst="rect">
            <a:avLst/>
          </a:prstGeom>
          <a:solidFill>
            <a:srgbClr val="EEB7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565392"/>
            <a:ext cx="10881360" cy="182880"/>
          </a:xfrm>
          <a:prstGeom prst="rect">
            <a:avLst/>
          </a:prstGeom>
          <a:noFill/>
        </p:spPr>
        <p:txBody>
          <a:bodyPr wrap="none">
            <a:spAutoFit/>
          </a:bodyPr>
          <a:lstStyle/>
          <a:p>
            <a:pPr>
              <a:defRPr sz="800">
                <a:solidFill>
                  <a:srgbClr val="64646E"/>
                </a:solidFill>
              </a:defRPr>
            </a:pPr>
            <a:r>
              <a:t>Office of Human Resources Management  |  Rehired Retiree Information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EEB7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0972800" cy="640080"/>
          </a:xfrm>
          <a:prstGeom prst="rect">
            <a:avLst/>
          </a:prstGeom>
          <a:noFill/>
        </p:spPr>
        <p:txBody>
          <a:bodyPr wrap="none">
            <a:spAutoFit/>
          </a:bodyPr>
          <a:lstStyle/>
          <a:p>
            <a:pPr>
              <a:defRPr sz="2700" b="1">
                <a:solidFill>
                  <a:srgbClr val="4F2D7F"/>
                </a:solidFill>
              </a:defRPr>
            </a:pPr>
            <a:r>
              <a:t>If the Contract Worker Base Plan Applies</a:t>
            </a:r>
          </a:p>
        </p:txBody>
      </p:sp>
      <p:sp>
        <p:nvSpPr>
          <p:cNvPr id="4" name="TextBox 3"/>
          <p:cNvSpPr txBox="1"/>
          <p:nvPr/>
        </p:nvSpPr>
        <p:spPr>
          <a:xfrm>
            <a:off x="621792" y="1024128"/>
            <a:ext cx="10789920" cy="457200"/>
          </a:xfrm>
          <a:prstGeom prst="rect">
            <a:avLst/>
          </a:prstGeom>
          <a:noFill/>
        </p:spPr>
        <p:txBody>
          <a:bodyPr wrap="none">
            <a:spAutoFit/>
          </a:bodyPr>
          <a:lstStyle/>
          <a:p>
            <a:pPr>
              <a:defRPr sz="1300">
                <a:solidFill>
                  <a:srgbClr val="64646E"/>
                </a:solidFill>
              </a:defRPr>
            </a:pPr>
            <a:r>
              <a:t>2027 W-2 Contract Worker rates</a:t>
            </a:r>
          </a:p>
        </p:txBody>
      </p:sp>
      <p:sp>
        <p:nvSpPr>
          <p:cNvPr id="5" name="Rounded Rectangle 4"/>
          <p:cNvSpPr/>
          <p:nvPr/>
        </p:nvSpPr>
        <p:spPr>
          <a:xfrm>
            <a:off x="822960" y="1645920"/>
            <a:ext cx="3337560" cy="1645920"/>
          </a:xfrm>
          <a:prstGeom prst="roundRect">
            <a:avLst/>
          </a:prstGeom>
          <a:solidFill>
            <a:srgbClr val="F7F5FA"/>
          </a:solidFill>
          <a:ln>
            <a:solidFill>
              <a:srgbClr val="4F2D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05840" y="1920240"/>
            <a:ext cx="2971800" cy="1005840"/>
          </a:xfrm>
          <a:prstGeom prst="rect">
            <a:avLst/>
          </a:prstGeom>
          <a:noFill/>
        </p:spPr>
        <p:txBody>
          <a:bodyPr wrap="none">
            <a:spAutoFit/>
          </a:bodyPr>
          <a:lstStyle/>
          <a:p>
            <a:pPr algn="ctr">
              <a:defRPr sz="1600" b="1">
                <a:solidFill>
                  <a:srgbClr val="4F2D7F"/>
                </a:solidFill>
              </a:defRPr>
            </a:pPr>
            <a:r>
              <a:t>Employee</a:t>
            </a:r>
          </a:p>
          <a:p>
            <a:pPr algn="ctr">
              <a:defRPr sz="2500" b="1">
                <a:solidFill>
                  <a:srgbClr val="23232A"/>
                </a:solidFill>
              </a:defRPr>
            </a:pPr>
            <a:r>
              <a:t>$546/mo</a:t>
            </a:r>
          </a:p>
        </p:txBody>
      </p:sp>
      <p:sp>
        <p:nvSpPr>
          <p:cNvPr id="7" name="Rounded Rectangle 6"/>
          <p:cNvSpPr/>
          <p:nvPr/>
        </p:nvSpPr>
        <p:spPr>
          <a:xfrm>
            <a:off x="4572000" y="1645920"/>
            <a:ext cx="3337560" cy="1645920"/>
          </a:xfrm>
          <a:prstGeom prst="roundRect">
            <a:avLst/>
          </a:prstGeom>
          <a:solidFill>
            <a:srgbClr val="F7F5FA"/>
          </a:solidFill>
          <a:ln>
            <a:solidFill>
              <a:srgbClr val="4F2D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754880" y="1920240"/>
            <a:ext cx="2971800" cy="1005840"/>
          </a:xfrm>
          <a:prstGeom prst="rect">
            <a:avLst/>
          </a:prstGeom>
          <a:noFill/>
        </p:spPr>
        <p:txBody>
          <a:bodyPr wrap="none">
            <a:spAutoFit/>
          </a:bodyPr>
          <a:lstStyle/>
          <a:p>
            <a:pPr algn="ctr">
              <a:defRPr sz="1600" b="1">
                <a:solidFill>
                  <a:srgbClr val="4F2D7F"/>
                </a:solidFill>
              </a:defRPr>
            </a:pPr>
            <a:r>
              <a:t>Employee + Child</a:t>
            </a:r>
          </a:p>
          <a:p>
            <a:pPr algn="ctr">
              <a:defRPr sz="2500" b="1">
                <a:solidFill>
                  <a:srgbClr val="23232A"/>
                </a:solidFill>
              </a:defRPr>
            </a:pPr>
            <a:r>
              <a:t>$702/mo</a:t>
            </a:r>
          </a:p>
        </p:txBody>
      </p:sp>
      <p:sp>
        <p:nvSpPr>
          <p:cNvPr id="9" name="Rounded Rectangle 8"/>
          <p:cNvSpPr/>
          <p:nvPr/>
        </p:nvSpPr>
        <p:spPr>
          <a:xfrm>
            <a:off x="8321040" y="1645920"/>
            <a:ext cx="3337560" cy="1645920"/>
          </a:xfrm>
          <a:prstGeom prst="roundRect">
            <a:avLst/>
          </a:prstGeom>
          <a:solidFill>
            <a:srgbClr val="F7F5FA"/>
          </a:solidFill>
          <a:ln>
            <a:solidFill>
              <a:srgbClr val="4F2D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503919" y="1920240"/>
            <a:ext cx="2971800" cy="1005840"/>
          </a:xfrm>
          <a:prstGeom prst="rect">
            <a:avLst/>
          </a:prstGeom>
          <a:noFill/>
        </p:spPr>
        <p:txBody>
          <a:bodyPr wrap="none">
            <a:spAutoFit/>
          </a:bodyPr>
          <a:lstStyle/>
          <a:p>
            <a:pPr algn="ctr">
              <a:defRPr sz="1600" b="1">
                <a:solidFill>
                  <a:srgbClr val="4F2D7F"/>
                </a:solidFill>
              </a:defRPr>
            </a:pPr>
            <a:r>
              <a:t>Employee + Children</a:t>
            </a:r>
          </a:p>
          <a:p>
            <a:pPr algn="ctr">
              <a:defRPr sz="2500" b="1">
                <a:solidFill>
                  <a:srgbClr val="23232A"/>
                </a:solidFill>
              </a:defRPr>
            </a:pPr>
            <a:r>
              <a:t>$943/mo</a:t>
            </a:r>
          </a:p>
        </p:txBody>
      </p:sp>
      <p:sp>
        <p:nvSpPr>
          <p:cNvPr id="11" name="TextBox 10"/>
          <p:cNvSpPr txBox="1"/>
          <p:nvPr/>
        </p:nvSpPr>
        <p:spPr>
          <a:xfrm>
            <a:off x="914400" y="3794760"/>
            <a:ext cx="10241280" cy="1645920"/>
          </a:xfrm>
          <a:prstGeom prst="rect">
            <a:avLst/>
          </a:prstGeom>
          <a:noFill/>
        </p:spPr>
        <p:txBody>
          <a:bodyPr wrap="square">
            <a:spAutoFit/>
          </a:bodyPr>
          <a:lstStyle/>
          <a:p>
            <a:pPr>
              <a:spcAft>
                <a:spcPts val="1000"/>
              </a:spcAft>
              <a:defRPr sz="1800">
                <a:solidFill>
                  <a:srgbClr val="23232A"/>
                </a:solidFill>
              </a:defRPr>
            </a:pPr>
            <a:r>
              <a:t>The contract worker pays the full premium.</a:t>
            </a:r>
          </a:p>
          <a:p>
            <a:pPr>
              <a:spcAft>
                <a:spcPts val="1000"/>
              </a:spcAft>
              <a:defRPr sz="1800">
                <a:solidFill>
                  <a:srgbClr val="23232A"/>
                </a:solidFill>
              </a:defRPr>
            </a:pPr>
            <a:r>
              <a:t>Dependent children may be covered up to age 26; spouses are not eligible under this Contract Worker Base Plan.</a:t>
            </a:r>
          </a:p>
        </p:txBody>
      </p:sp>
      <p:sp>
        <p:nvSpPr>
          <p:cNvPr id="12" name="Rectangle 11"/>
          <p:cNvSpPr/>
          <p:nvPr/>
        </p:nvSpPr>
        <p:spPr>
          <a:xfrm>
            <a:off x="594360" y="6528816"/>
            <a:ext cx="10972800" cy="18288"/>
          </a:xfrm>
          <a:prstGeom prst="rect">
            <a:avLst/>
          </a:prstGeom>
          <a:solidFill>
            <a:srgbClr val="EEB7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40080" y="6565392"/>
            <a:ext cx="10881360" cy="182880"/>
          </a:xfrm>
          <a:prstGeom prst="rect">
            <a:avLst/>
          </a:prstGeom>
          <a:noFill/>
        </p:spPr>
        <p:txBody>
          <a:bodyPr wrap="none">
            <a:spAutoFit/>
          </a:bodyPr>
          <a:lstStyle/>
          <a:p>
            <a:pPr>
              <a:defRPr sz="800">
                <a:solidFill>
                  <a:srgbClr val="64646E"/>
                </a:solidFill>
              </a:defRPr>
            </a:pPr>
            <a:r>
              <a:t>Office of Human Resources Management  |  Rehired Retiree Information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EEB7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0972800" cy="640080"/>
          </a:xfrm>
          <a:prstGeom prst="rect">
            <a:avLst/>
          </a:prstGeom>
          <a:noFill/>
        </p:spPr>
        <p:txBody>
          <a:bodyPr wrap="none">
            <a:spAutoFit/>
          </a:bodyPr>
          <a:lstStyle/>
          <a:p>
            <a:pPr>
              <a:defRPr sz="2700" b="1">
                <a:solidFill>
                  <a:srgbClr val="4F2D7F"/>
                </a:solidFill>
              </a:defRPr>
            </a:pPr>
            <a:r>
              <a:t>The Decision That Requires Special Caution</a:t>
            </a:r>
          </a:p>
        </p:txBody>
      </p:sp>
      <p:sp>
        <p:nvSpPr>
          <p:cNvPr id="4" name="TextBox 3"/>
          <p:cNvSpPr txBox="1"/>
          <p:nvPr/>
        </p:nvSpPr>
        <p:spPr>
          <a:xfrm>
            <a:off x="621792" y="1024128"/>
            <a:ext cx="10789920" cy="457200"/>
          </a:xfrm>
          <a:prstGeom prst="rect">
            <a:avLst/>
          </a:prstGeom>
          <a:noFill/>
        </p:spPr>
        <p:txBody>
          <a:bodyPr wrap="none">
            <a:spAutoFit/>
          </a:bodyPr>
          <a:lstStyle/>
          <a:p>
            <a:pPr>
              <a:defRPr sz="1300">
                <a:solidFill>
                  <a:srgbClr val="64646E"/>
                </a:solidFill>
              </a:defRPr>
            </a:pPr>
            <a:r>
              <a:t>Do not change retiree health coverage without understanding the consequence</a:t>
            </a:r>
          </a:p>
        </p:txBody>
      </p:sp>
      <p:sp>
        <p:nvSpPr>
          <p:cNvPr id="5" name="Rounded Rectangle 4"/>
          <p:cNvSpPr/>
          <p:nvPr/>
        </p:nvSpPr>
        <p:spPr>
          <a:xfrm>
            <a:off x="914400" y="1554480"/>
            <a:ext cx="10332720" cy="2011680"/>
          </a:xfrm>
          <a:prstGeom prst="roundRect">
            <a:avLst/>
          </a:prstGeom>
          <a:solidFill>
            <a:srgbClr val="F7F5FA"/>
          </a:solidFill>
          <a:ln>
            <a:solidFill>
              <a:srgbClr val="9C353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479903" y="1874519"/>
            <a:ext cx="7201716" cy="1015663"/>
          </a:xfrm>
          <a:prstGeom prst="rect">
            <a:avLst/>
          </a:prstGeom>
          <a:noFill/>
        </p:spPr>
        <p:txBody>
          <a:bodyPr wrap="none">
            <a:spAutoFit/>
          </a:bodyPr>
          <a:lstStyle/>
          <a:p>
            <a:pPr algn="ctr">
              <a:defRPr sz="2000" b="1">
                <a:solidFill>
                  <a:srgbClr val="9C3535"/>
                </a:solidFill>
              </a:defRPr>
            </a:pPr>
            <a:r>
              <a:rPr dirty="0"/>
              <a:t>The State advises that if a retiree waives or drops retiree</a:t>
            </a:r>
            <a:endParaRPr lang="en-US" dirty="0"/>
          </a:p>
          <a:p>
            <a:pPr algn="ctr">
              <a:defRPr sz="2000" b="1">
                <a:solidFill>
                  <a:srgbClr val="9C3535"/>
                </a:solidFill>
              </a:defRPr>
            </a:pPr>
            <a:r>
              <a:rPr dirty="0"/>
              <a:t> coverage for any reason—including Contract Worker Base Plan </a:t>
            </a:r>
            <a:endParaRPr lang="en-US" dirty="0"/>
          </a:p>
          <a:p>
            <a:pPr algn="ctr">
              <a:defRPr sz="2000" b="1">
                <a:solidFill>
                  <a:srgbClr val="9C3535"/>
                </a:solidFill>
              </a:defRPr>
            </a:pPr>
            <a:r>
              <a:rPr dirty="0"/>
              <a:t>coverage—the retiree cannot subsequently elect retiree coverage.</a:t>
            </a:r>
          </a:p>
        </p:txBody>
      </p:sp>
      <p:sp>
        <p:nvSpPr>
          <p:cNvPr id="7" name="TextBox 6"/>
          <p:cNvSpPr txBox="1"/>
          <p:nvPr/>
        </p:nvSpPr>
        <p:spPr>
          <a:xfrm>
            <a:off x="1005840" y="3977639"/>
            <a:ext cx="10058400" cy="1645920"/>
          </a:xfrm>
          <a:prstGeom prst="rect">
            <a:avLst/>
          </a:prstGeom>
          <a:noFill/>
        </p:spPr>
        <p:txBody>
          <a:bodyPr wrap="square">
            <a:spAutoFit/>
          </a:bodyPr>
          <a:lstStyle/>
          <a:p>
            <a:pPr>
              <a:spcAft>
                <a:spcPts val="1000"/>
              </a:spcAft>
              <a:defRPr sz="1700">
                <a:solidFill>
                  <a:srgbClr val="23232A"/>
                </a:solidFill>
              </a:defRPr>
            </a:pPr>
            <a:r>
              <a:t>Contact HRM before signing an election or waiver that changes your retiree health coverage.</a:t>
            </a:r>
          </a:p>
          <a:p>
            <a:pPr>
              <a:spcAft>
                <a:spcPts val="1000"/>
              </a:spcAft>
              <a:defRPr sz="1700">
                <a:solidFill>
                  <a:srgbClr val="23232A"/>
                </a:solidFill>
              </a:defRPr>
            </a:pPr>
            <a:r>
              <a:t>Ask questions about the employment arrangement and health coverage before making the change.</a:t>
            </a:r>
          </a:p>
          <a:p>
            <a:pPr>
              <a:spcAft>
                <a:spcPts val="1000"/>
              </a:spcAft>
              <a:defRPr sz="1700">
                <a:solidFill>
                  <a:srgbClr val="23232A"/>
                </a:solidFill>
              </a:defRPr>
            </a:pPr>
            <a:r>
              <a:t>Keep copies of the information and election documents provided to you.</a:t>
            </a:r>
          </a:p>
        </p:txBody>
      </p:sp>
      <p:sp>
        <p:nvSpPr>
          <p:cNvPr id="8" name="Rectangle 7"/>
          <p:cNvSpPr/>
          <p:nvPr/>
        </p:nvSpPr>
        <p:spPr>
          <a:xfrm>
            <a:off x="594360" y="6528816"/>
            <a:ext cx="10972800" cy="18288"/>
          </a:xfrm>
          <a:prstGeom prst="rect">
            <a:avLst/>
          </a:prstGeom>
          <a:solidFill>
            <a:srgbClr val="EEB7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40080" y="6565392"/>
            <a:ext cx="10881360" cy="182880"/>
          </a:xfrm>
          <a:prstGeom prst="rect">
            <a:avLst/>
          </a:prstGeom>
          <a:noFill/>
        </p:spPr>
        <p:txBody>
          <a:bodyPr wrap="none">
            <a:spAutoFit/>
          </a:bodyPr>
          <a:lstStyle/>
          <a:p>
            <a:pPr>
              <a:defRPr sz="800">
                <a:solidFill>
                  <a:srgbClr val="64646E"/>
                </a:solidFill>
              </a:defRPr>
            </a:pPr>
            <a:r>
              <a:t>Office of Human Resources Management  |  Rehired Retiree Information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EEB7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0972800" cy="640080"/>
          </a:xfrm>
          <a:prstGeom prst="rect">
            <a:avLst/>
          </a:prstGeom>
          <a:noFill/>
        </p:spPr>
        <p:txBody>
          <a:bodyPr wrap="none">
            <a:spAutoFit/>
          </a:bodyPr>
          <a:lstStyle/>
          <a:p>
            <a:pPr>
              <a:defRPr sz="2700" b="1">
                <a:solidFill>
                  <a:srgbClr val="4F2D7F"/>
                </a:solidFill>
              </a:defRPr>
            </a:pPr>
            <a:r>
              <a:t>What This Means for You Today</a:t>
            </a:r>
          </a:p>
        </p:txBody>
      </p:sp>
      <p:sp>
        <p:nvSpPr>
          <p:cNvPr id="4" name="TextBox 3"/>
          <p:cNvSpPr txBox="1"/>
          <p:nvPr/>
        </p:nvSpPr>
        <p:spPr>
          <a:xfrm>
            <a:off x="621792" y="1024128"/>
            <a:ext cx="10789920" cy="457200"/>
          </a:xfrm>
          <a:prstGeom prst="rect">
            <a:avLst/>
          </a:prstGeom>
          <a:noFill/>
        </p:spPr>
        <p:txBody>
          <a:bodyPr wrap="none">
            <a:spAutoFit/>
          </a:bodyPr>
          <a:lstStyle/>
          <a:p>
            <a:pPr>
              <a:defRPr sz="1300">
                <a:solidFill>
                  <a:srgbClr val="64646E"/>
                </a:solidFill>
              </a:defRPr>
            </a:pPr>
            <a:r>
              <a:t>Current rehired retirees</a:t>
            </a:r>
          </a:p>
        </p:txBody>
      </p:sp>
      <p:sp>
        <p:nvSpPr>
          <p:cNvPr id="5" name="TextBox 4"/>
          <p:cNvSpPr txBox="1"/>
          <p:nvPr/>
        </p:nvSpPr>
        <p:spPr>
          <a:xfrm>
            <a:off x="822960" y="1600200"/>
            <a:ext cx="10607040" cy="4480560"/>
          </a:xfrm>
          <a:prstGeom prst="rect">
            <a:avLst/>
          </a:prstGeom>
          <a:noFill/>
        </p:spPr>
        <p:txBody>
          <a:bodyPr wrap="square">
            <a:spAutoFit/>
          </a:bodyPr>
          <a:lstStyle/>
          <a:p>
            <a:pPr>
              <a:spcAft>
                <a:spcPts val="1000"/>
              </a:spcAft>
              <a:defRPr sz="1800">
                <a:solidFill>
                  <a:srgbClr val="23232A"/>
                </a:solidFill>
              </a:defRPr>
            </a:pPr>
            <a:r>
              <a:t>Your current status is not being changed simply because the new 80% option exists.</a:t>
            </a:r>
          </a:p>
          <a:p>
            <a:pPr>
              <a:spcAft>
                <a:spcPts val="1000"/>
              </a:spcAft>
              <a:defRPr sz="1800">
                <a:solidFill>
                  <a:srgbClr val="23232A"/>
                </a:solidFill>
              </a:defRPr>
            </a:pPr>
            <a:r>
              <a:t>You are not being placed into the W-2 Contract Worker Base Plan as part of this meeting.</a:t>
            </a:r>
          </a:p>
          <a:p>
            <a:pPr>
              <a:spcAft>
                <a:spcPts val="1000"/>
              </a:spcAft>
              <a:defRPr sz="1800">
                <a:solidFill>
                  <a:srgbClr val="23232A"/>
                </a:solidFill>
              </a:defRPr>
            </a:pPr>
            <a:r>
              <a:t>If you are considering an 80% return-to-work arrangement, contact HRM before the employment change is finalized.</a:t>
            </a:r>
          </a:p>
          <a:p>
            <a:pPr>
              <a:spcAft>
                <a:spcPts val="1000"/>
              </a:spcAft>
              <a:defRPr sz="1800">
                <a:solidFill>
                  <a:srgbClr val="23232A"/>
                </a:solidFill>
              </a:defRPr>
            </a:pPr>
            <a:r>
              <a:t>HRM will review the proposed compensation, work schedule, PERS requirements, and potential health-plan implications with you.</a:t>
            </a:r>
          </a:p>
          <a:p>
            <a:pPr>
              <a:spcAft>
                <a:spcPts val="1000"/>
              </a:spcAft>
              <a:defRPr sz="1800">
                <a:solidFill>
                  <a:srgbClr val="23232A"/>
                </a:solidFill>
              </a:defRPr>
            </a:pPr>
            <a:r>
              <a:t>Do not waive or drop existing retiree health coverage until you understand how the decision affects your ability to obtain retiree coverage later.</a:t>
            </a:r>
          </a:p>
        </p:txBody>
      </p:sp>
      <p:sp>
        <p:nvSpPr>
          <p:cNvPr id="6" name="Rectangle 5"/>
          <p:cNvSpPr/>
          <p:nvPr/>
        </p:nvSpPr>
        <p:spPr>
          <a:xfrm>
            <a:off x="594360" y="6528816"/>
            <a:ext cx="10972800" cy="18288"/>
          </a:xfrm>
          <a:prstGeom prst="rect">
            <a:avLst/>
          </a:prstGeom>
          <a:solidFill>
            <a:srgbClr val="EEB7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565392"/>
            <a:ext cx="10881360" cy="182880"/>
          </a:xfrm>
          <a:prstGeom prst="rect">
            <a:avLst/>
          </a:prstGeom>
          <a:noFill/>
        </p:spPr>
        <p:txBody>
          <a:bodyPr wrap="none">
            <a:spAutoFit/>
          </a:bodyPr>
          <a:lstStyle/>
          <a:p>
            <a:pPr>
              <a:defRPr sz="800">
                <a:solidFill>
                  <a:srgbClr val="64646E"/>
                </a:solidFill>
              </a:defRPr>
            </a:pPr>
            <a:r>
              <a:t>Office of Human Resources Management  |  Rehired Retiree Information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EEB7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0972800" cy="640080"/>
          </a:xfrm>
          <a:prstGeom prst="rect">
            <a:avLst/>
          </a:prstGeom>
          <a:noFill/>
        </p:spPr>
        <p:txBody>
          <a:bodyPr wrap="none">
            <a:spAutoFit/>
          </a:bodyPr>
          <a:lstStyle/>
          <a:p>
            <a:pPr>
              <a:defRPr sz="2700" b="1">
                <a:solidFill>
                  <a:srgbClr val="4F2D7F"/>
                </a:solidFill>
              </a:defRPr>
            </a:pPr>
            <a:r>
              <a:t>Questions &amp; Resources</a:t>
            </a:r>
          </a:p>
        </p:txBody>
      </p:sp>
      <p:sp>
        <p:nvSpPr>
          <p:cNvPr id="4" name="TextBox 3"/>
          <p:cNvSpPr txBox="1"/>
          <p:nvPr/>
        </p:nvSpPr>
        <p:spPr>
          <a:xfrm>
            <a:off x="621792" y="1024128"/>
            <a:ext cx="10789920" cy="457200"/>
          </a:xfrm>
          <a:prstGeom prst="rect">
            <a:avLst/>
          </a:prstGeom>
          <a:noFill/>
        </p:spPr>
        <p:txBody>
          <a:bodyPr wrap="none">
            <a:spAutoFit/>
          </a:bodyPr>
          <a:lstStyle/>
          <a:p>
            <a:pPr>
              <a:defRPr sz="1300">
                <a:solidFill>
                  <a:srgbClr val="64646E"/>
                </a:solidFill>
              </a:defRPr>
            </a:pPr>
            <a:r>
              <a:t>Individual situations should be reviewed before an employment or coverage change</a:t>
            </a:r>
          </a:p>
        </p:txBody>
      </p:sp>
      <p:sp>
        <p:nvSpPr>
          <p:cNvPr id="5" name="TextBox 4"/>
          <p:cNvSpPr txBox="1"/>
          <p:nvPr/>
        </p:nvSpPr>
        <p:spPr>
          <a:xfrm>
            <a:off x="822960" y="1600200"/>
            <a:ext cx="10607040" cy="4480560"/>
          </a:xfrm>
          <a:prstGeom prst="rect">
            <a:avLst/>
          </a:prstGeom>
          <a:noFill/>
        </p:spPr>
        <p:txBody>
          <a:bodyPr wrap="square">
            <a:spAutoFit/>
          </a:bodyPr>
          <a:lstStyle/>
          <a:p>
            <a:pPr>
              <a:spcAft>
                <a:spcPts val="1000"/>
              </a:spcAft>
              <a:defRPr sz="1800">
                <a:solidFill>
                  <a:srgbClr val="23232A"/>
                </a:solidFill>
              </a:defRPr>
            </a:pPr>
            <a:r>
              <a:t>Alcorn State University — Office of Human Resources Management</a:t>
            </a:r>
          </a:p>
          <a:p>
            <a:pPr>
              <a:spcAft>
                <a:spcPts val="1000"/>
              </a:spcAft>
              <a:defRPr sz="1800">
                <a:solidFill>
                  <a:srgbClr val="23232A"/>
                </a:solidFill>
              </a:defRPr>
            </a:pPr>
            <a:r>
              <a:t>Public Employees’ Retirement System of Mississippi (PERS) — current return-to-work guidance</a:t>
            </a:r>
          </a:p>
          <a:p>
            <a:pPr>
              <a:spcAft>
                <a:spcPts val="1000"/>
              </a:spcAft>
              <a:defRPr sz="1800">
                <a:solidFill>
                  <a:srgbClr val="23232A"/>
                </a:solidFill>
              </a:defRPr>
            </a:pPr>
            <a:r>
              <a:t>Mississippi Department of Finance and Administration — State and School Employees’ Health Insurance Plan</a:t>
            </a:r>
          </a:p>
          <a:p>
            <a:pPr>
              <a:spcAft>
                <a:spcPts val="1000"/>
              </a:spcAft>
              <a:defRPr sz="1800">
                <a:solidFill>
                  <a:srgbClr val="23232A"/>
                </a:solidFill>
              </a:defRPr>
            </a:pPr>
            <a:r>
              <a:t>2027 W-2 Contract Worker Rate Sheet and September 2026 Know Your Benefits newsletter</a:t>
            </a:r>
          </a:p>
        </p:txBody>
      </p:sp>
      <p:sp>
        <p:nvSpPr>
          <p:cNvPr id="6" name="TextBox 5"/>
          <p:cNvSpPr txBox="1"/>
          <p:nvPr/>
        </p:nvSpPr>
        <p:spPr>
          <a:xfrm>
            <a:off x="868680" y="5074920"/>
            <a:ext cx="10424160" cy="822960"/>
          </a:xfrm>
          <a:prstGeom prst="rect">
            <a:avLst/>
          </a:prstGeom>
          <a:noFill/>
        </p:spPr>
        <p:txBody>
          <a:bodyPr wrap="none">
            <a:spAutoFit/>
          </a:bodyPr>
          <a:lstStyle/>
          <a:p>
            <a:pPr>
              <a:defRPr sz="1300" i="1">
                <a:solidFill>
                  <a:srgbClr val="64646E"/>
                </a:solidFill>
              </a:defRPr>
            </a:pPr>
            <a:r>
              <a:t>This presentation provides general information. Individual eligibility and coverage decisions should be confirmed using current PERS and State Health Plan requirements.</a:t>
            </a:r>
          </a:p>
        </p:txBody>
      </p:sp>
      <p:sp>
        <p:nvSpPr>
          <p:cNvPr id="7" name="Rectangle 6"/>
          <p:cNvSpPr/>
          <p:nvPr/>
        </p:nvSpPr>
        <p:spPr>
          <a:xfrm>
            <a:off x="594360" y="6528816"/>
            <a:ext cx="10972800" cy="18288"/>
          </a:xfrm>
          <a:prstGeom prst="rect">
            <a:avLst/>
          </a:prstGeom>
          <a:solidFill>
            <a:srgbClr val="EEB7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565392"/>
            <a:ext cx="10881360" cy="182880"/>
          </a:xfrm>
          <a:prstGeom prst="rect">
            <a:avLst/>
          </a:prstGeom>
          <a:noFill/>
        </p:spPr>
        <p:txBody>
          <a:bodyPr wrap="none">
            <a:spAutoFit/>
          </a:bodyPr>
          <a:lstStyle/>
          <a:p>
            <a:pPr>
              <a:defRPr sz="800">
                <a:solidFill>
                  <a:srgbClr val="64646E"/>
                </a:solidFill>
              </a:defRPr>
            </a:pPr>
            <a:r>
              <a:t>Office of Human Resources Management  |  Rehired Retiree Information  |  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TotalTime>
  <Words>1217</Words>
  <Application>Microsoft Office PowerPoint</Application>
  <PresentationFormat>Widescreen</PresentationFormat>
  <Paragraphs>83</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Anderson, Dwantra</dc:creator>
  <cp:keywords/>
  <dc:description>generated using python-pptx</dc:description>
  <cp:lastModifiedBy>Anderson, Dwantra</cp:lastModifiedBy>
  <cp:revision>2</cp:revision>
  <dcterms:created xsi:type="dcterms:W3CDTF">2013-01-27T09:14:16Z</dcterms:created>
  <dcterms:modified xsi:type="dcterms:W3CDTF">2026-09-22T21:06:07Z</dcterms:modified>
  <cp:category/>
</cp:coreProperties>
</file>